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329" r:id="rId3"/>
    <p:sldId id="330" r:id="rId4"/>
    <p:sldId id="331" r:id="rId5"/>
    <p:sldId id="332" r:id="rId6"/>
    <p:sldId id="334" r:id="rId7"/>
    <p:sldId id="335" r:id="rId8"/>
    <p:sldId id="338" r:id="rId9"/>
    <p:sldId id="333" r:id="rId10"/>
    <p:sldId id="348" r:id="rId11"/>
    <p:sldId id="337" r:id="rId12"/>
    <p:sldId id="339" r:id="rId13"/>
    <p:sldId id="340" r:id="rId14"/>
    <p:sldId id="341" r:id="rId15"/>
    <p:sldId id="352" r:id="rId16"/>
    <p:sldId id="353" r:id="rId17"/>
    <p:sldId id="354" r:id="rId18"/>
    <p:sldId id="355" r:id="rId19"/>
    <p:sldId id="356" r:id="rId20"/>
    <p:sldId id="357" r:id="rId21"/>
    <p:sldId id="342" r:id="rId22"/>
    <p:sldId id="344" r:id="rId23"/>
    <p:sldId id="345" r:id="rId24"/>
    <p:sldId id="347" r:id="rId25"/>
    <p:sldId id="346" r:id="rId26"/>
    <p:sldId id="349" r:id="rId27"/>
    <p:sldId id="350" r:id="rId28"/>
    <p:sldId id="351" r:id="rId29"/>
    <p:sldId id="336" r:id="rId30"/>
    <p:sldId id="358" r:id="rId31"/>
    <p:sldId id="359" r:id="rId32"/>
    <p:sldId id="360" r:id="rId33"/>
    <p:sldId id="361" r:id="rId34"/>
  </p:sldIdLst>
  <p:sldSz cx="9144000" cy="6858000" type="screen4x3"/>
  <p:notesSz cx="6858000" cy="9077325"/>
  <p:defaultTextStyle>
    <a:defPPr>
      <a:defRPr lang="en-AU"/>
    </a:defPPr>
    <a:lvl1pPr algn="ctr" rtl="0" fontAlgn="base">
      <a:spcBef>
        <a:spcPct val="0"/>
      </a:spcBef>
      <a:spcAft>
        <a:spcPct val="0"/>
      </a:spcAft>
      <a:defRPr sz="4400" kern="1200">
        <a:solidFill>
          <a:schemeClr val="tx2"/>
        </a:solidFill>
        <a:latin typeface="Berlin Sans FB Demi" pitchFamily="34" charset="0"/>
        <a:ea typeface="+mn-ea"/>
        <a:cs typeface="+mn-cs"/>
      </a:defRPr>
    </a:lvl1pPr>
    <a:lvl2pPr marL="457200" algn="ctr" rtl="0" fontAlgn="base">
      <a:spcBef>
        <a:spcPct val="0"/>
      </a:spcBef>
      <a:spcAft>
        <a:spcPct val="0"/>
      </a:spcAft>
      <a:defRPr sz="4400" kern="1200">
        <a:solidFill>
          <a:schemeClr val="tx2"/>
        </a:solidFill>
        <a:latin typeface="Berlin Sans FB Demi" pitchFamily="34" charset="0"/>
        <a:ea typeface="+mn-ea"/>
        <a:cs typeface="+mn-cs"/>
      </a:defRPr>
    </a:lvl2pPr>
    <a:lvl3pPr marL="914400" algn="ctr" rtl="0" fontAlgn="base">
      <a:spcBef>
        <a:spcPct val="0"/>
      </a:spcBef>
      <a:spcAft>
        <a:spcPct val="0"/>
      </a:spcAft>
      <a:defRPr sz="4400" kern="1200">
        <a:solidFill>
          <a:schemeClr val="tx2"/>
        </a:solidFill>
        <a:latin typeface="Berlin Sans FB Demi" pitchFamily="34" charset="0"/>
        <a:ea typeface="+mn-ea"/>
        <a:cs typeface="+mn-cs"/>
      </a:defRPr>
    </a:lvl3pPr>
    <a:lvl4pPr marL="1371600" algn="ctr" rtl="0" fontAlgn="base">
      <a:spcBef>
        <a:spcPct val="0"/>
      </a:spcBef>
      <a:spcAft>
        <a:spcPct val="0"/>
      </a:spcAft>
      <a:defRPr sz="4400" kern="1200">
        <a:solidFill>
          <a:schemeClr val="tx2"/>
        </a:solidFill>
        <a:latin typeface="Berlin Sans FB Demi" pitchFamily="34" charset="0"/>
        <a:ea typeface="+mn-ea"/>
        <a:cs typeface="+mn-cs"/>
      </a:defRPr>
    </a:lvl4pPr>
    <a:lvl5pPr marL="1828800" algn="ctr" rtl="0" fontAlgn="base">
      <a:spcBef>
        <a:spcPct val="0"/>
      </a:spcBef>
      <a:spcAft>
        <a:spcPct val="0"/>
      </a:spcAft>
      <a:defRPr sz="4400" kern="1200">
        <a:solidFill>
          <a:schemeClr val="tx2"/>
        </a:solidFill>
        <a:latin typeface="Berlin Sans FB Demi" pitchFamily="34" charset="0"/>
        <a:ea typeface="+mn-ea"/>
        <a:cs typeface="+mn-cs"/>
      </a:defRPr>
    </a:lvl5pPr>
    <a:lvl6pPr marL="2286000" algn="l" defTabSz="914400" rtl="0" eaLnBrk="1" latinLnBrk="0" hangingPunct="1">
      <a:defRPr sz="4400" kern="1200">
        <a:solidFill>
          <a:schemeClr val="tx2"/>
        </a:solidFill>
        <a:latin typeface="Berlin Sans FB Demi" pitchFamily="34" charset="0"/>
        <a:ea typeface="+mn-ea"/>
        <a:cs typeface="+mn-cs"/>
      </a:defRPr>
    </a:lvl6pPr>
    <a:lvl7pPr marL="2743200" algn="l" defTabSz="914400" rtl="0" eaLnBrk="1" latinLnBrk="0" hangingPunct="1">
      <a:defRPr sz="4400" kern="1200">
        <a:solidFill>
          <a:schemeClr val="tx2"/>
        </a:solidFill>
        <a:latin typeface="Berlin Sans FB Demi" pitchFamily="34" charset="0"/>
        <a:ea typeface="+mn-ea"/>
        <a:cs typeface="+mn-cs"/>
      </a:defRPr>
    </a:lvl7pPr>
    <a:lvl8pPr marL="3200400" algn="l" defTabSz="914400" rtl="0" eaLnBrk="1" latinLnBrk="0" hangingPunct="1">
      <a:defRPr sz="4400" kern="1200">
        <a:solidFill>
          <a:schemeClr val="tx2"/>
        </a:solidFill>
        <a:latin typeface="Berlin Sans FB Demi" pitchFamily="34" charset="0"/>
        <a:ea typeface="+mn-ea"/>
        <a:cs typeface="+mn-cs"/>
      </a:defRPr>
    </a:lvl8pPr>
    <a:lvl9pPr marL="3657600" algn="l" defTabSz="914400" rtl="0" eaLnBrk="1" latinLnBrk="0" hangingPunct="1">
      <a:defRPr sz="4400" kern="1200">
        <a:solidFill>
          <a:schemeClr val="tx2"/>
        </a:solidFill>
        <a:latin typeface="Berlin Sans FB Dem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B2B2B2"/>
    <a:srgbClr val="A50021"/>
    <a:srgbClr val="FFCC00"/>
    <a:srgbClr val="FFCC66"/>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97500" autoAdjust="0"/>
  </p:normalViewPr>
  <p:slideViewPr>
    <p:cSldViewPr>
      <p:cViewPr>
        <p:scale>
          <a:sx n="50" d="100"/>
          <a:sy n="50" d="100"/>
        </p:scale>
        <p:origin x="-9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75" d="100"/>
          <a:sy n="75" d="100"/>
        </p:scale>
        <p:origin x="-1404" y="-72"/>
      </p:cViewPr>
      <p:guideLst>
        <p:guide orient="horz" pos="2859"/>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defRPr>
            </a:lvl1pPr>
          </a:lstStyle>
          <a:p>
            <a:pPr>
              <a:defRPr/>
            </a:pPr>
            <a:endParaRPr lang="en-AU"/>
          </a:p>
        </p:txBody>
      </p:sp>
      <p:sp>
        <p:nvSpPr>
          <p:cNvPr id="21507" name="Rectangle 3"/>
          <p:cNvSpPr>
            <a:spLocks noGrp="1" noChangeArrowheads="1"/>
          </p:cNvSpPr>
          <p:nvPr>
            <p:ph type="dt" sz="quarter" idx="1"/>
          </p:nvPr>
        </p:nvSpPr>
        <p:spPr bwMode="auto">
          <a:xfrm>
            <a:off x="3884613"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pPr>
              <a:defRPr/>
            </a:pPr>
            <a:endParaRPr lang="en-AU"/>
          </a:p>
        </p:txBody>
      </p:sp>
      <p:sp>
        <p:nvSpPr>
          <p:cNvPr id="21508" name="Rectangle 4"/>
          <p:cNvSpPr>
            <a:spLocks noGrp="1" noChangeArrowheads="1"/>
          </p:cNvSpPr>
          <p:nvPr>
            <p:ph type="ftr" sz="quarter" idx="2"/>
          </p:nvPr>
        </p:nvSpPr>
        <p:spPr bwMode="auto">
          <a:xfrm>
            <a:off x="0" y="8621713"/>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defRPr>
            </a:lvl1pPr>
          </a:lstStyle>
          <a:p>
            <a:pPr>
              <a:defRPr/>
            </a:pPr>
            <a:endParaRPr lang="en-AU"/>
          </a:p>
        </p:txBody>
      </p:sp>
      <p:sp>
        <p:nvSpPr>
          <p:cNvPr id="21509" name="Rectangle 5"/>
          <p:cNvSpPr>
            <a:spLocks noGrp="1" noChangeArrowheads="1"/>
          </p:cNvSpPr>
          <p:nvPr>
            <p:ph type="sldNum" sz="quarter" idx="3"/>
          </p:nvPr>
        </p:nvSpPr>
        <p:spPr bwMode="auto">
          <a:xfrm>
            <a:off x="3884613" y="8621713"/>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pPr>
              <a:defRPr/>
            </a:pPr>
            <a:fld id="{5CCDD7DD-D950-460C-AD02-A9FAA759B93B}" type="slidenum">
              <a:rPr lang="en-AU"/>
              <a:pPr>
                <a:defRPr/>
              </a:pPr>
              <a:t>‹#›</a:t>
            </a:fld>
            <a:endParaRPr lang="en-AU"/>
          </a:p>
        </p:txBody>
      </p:sp>
    </p:spTree>
    <p:extLst>
      <p:ext uri="{BB962C8B-B14F-4D97-AF65-F5344CB8AC3E}">
        <p14:creationId xmlns:p14="http://schemas.microsoft.com/office/powerpoint/2010/main" val="1558713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defRPr>
            </a:lvl1pPr>
          </a:lstStyle>
          <a:p>
            <a:pPr>
              <a:defRPr/>
            </a:pPr>
            <a:endParaRPr lang="en-AU"/>
          </a:p>
        </p:txBody>
      </p:sp>
      <p:sp>
        <p:nvSpPr>
          <p:cNvPr id="24579" name="Rectangle 3"/>
          <p:cNvSpPr>
            <a:spLocks noGrp="1" noChangeArrowheads="1"/>
          </p:cNvSpPr>
          <p:nvPr>
            <p:ph type="dt" idx="1"/>
          </p:nvPr>
        </p:nvSpPr>
        <p:spPr bwMode="auto">
          <a:xfrm>
            <a:off x="3884613"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pPr>
              <a:defRPr/>
            </a:pPr>
            <a:endParaRPr lang="en-AU"/>
          </a:p>
        </p:txBody>
      </p:sp>
      <p:sp>
        <p:nvSpPr>
          <p:cNvPr id="15364" name="Rectangle 4"/>
          <p:cNvSpPr>
            <a:spLocks noGrp="1" noRot="1" noChangeAspect="1" noChangeArrowheads="1" noTextEdit="1"/>
          </p:cNvSpPr>
          <p:nvPr>
            <p:ph type="sldImg" idx="2"/>
          </p:nvPr>
        </p:nvSpPr>
        <p:spPr bwMode="auto">
          <a:xfrm>
            <a:off x="1160463" y="681038"/>
            <a:ext cx="4538662" cy="3403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685800" y="4311650"/>
            <a:ext cx="5486400" cy="408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24582" name="Rectangle 6"/>
          <p:cNvSpPr>
            <a:spLocks noGrp="1" noChangeArrowheads="1"/>
          </p:cNvSpPr>
          <p:nvPr>
            <p:ph type="ftr" sz="quarter" idx="4"/>
          </p:nvPr>
        </p:nvSpPr>
        <p:spPr bwMode="auto">
          <a:xfrm>
            <a:off x="0" y="8621713"/>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defRPr>
            </a:lvl1pPr>
          </a:lstStyle>
          <a:p>
            <a:pPr>
              <a:defRPr/>
            </a:pPr>
            <a:endParaRPr lang="en-AU"/>
          </a:p>
        </p:txBody>
      </p:sp>
      <p:sp>
        <p:nvSpPr>
          <p:cNvPr id="24583" name="Rectangle 7"/>
          <p:cNvSpPr>
            <a:spLocks noGrp="1" noChangeArrowheads="1"/>
          </p:cNvSpPr>
          <p:nvPr>
            <p:ph type="sldNum" sz="quarter" idx="5"/>
          </p:nvPr>
        </p:nvSpPr>
        <p:spPr bwMode="auto">
          <a:xfrm>
            <a:off x="3884613" y="8621713"/>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pPr>
              <a:defRPr/>
            </a:pPr>
            <a:fld id="{2F804589-8971-4339-AD93-8F6F046AA3A0}" type="slidenum">
              <a:rPr lang="en-AU"/>
              <a:pPr>
                <a:defRPr/>
              </a:pPr>
              <a:t>‹#›</a:t>
            </a:fld>
            <a:endParaRPr lang="en-AU"/>
          </a:p>
        </p:txBody>
      </p:sp>
    </p:spTree>
    <p:extLst>
      <p:ext uri="{BB962C8B-B14F-4D97-AF65-F5344CB8AC3E}">
        <p14:creationId xmlns:p14="http://schemas.microsoft.com/office/powerpoint/2010/main" val="538825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Berlin Sans FB Demi" pitchFamily="34" charset="0"/>
              </a:defRPr>
            </a:lvl1pPr>
            <a:lvl2pPr marL="742950" indent="-285750" eaLnBrk="0" hangingPunct="0">
              <a:defRPr sz="4400">
                <a:solidFill>
                  <a:schemeClr val="tx2"/>
                </a:solidFill>
                <a:latin typeface="Berlin Sans FB Demi" pitchFamily="34" charset="0"/>
              </a:defRPr>
            </a:lvl2pPr>
            <a:lvl3pPr marL="1143000" indent="-228600" eaLnBrk="0" hangingPunct="0">
              <a:defRPr sz="4400">
                <a:solidFill>
                  <a:schemeClr val="tx2"/>
                </a:solidFill>
                <a:latin typeface="Berlin Sans FB Demi" pitchFamily="34" charset="0"/>
              </a:defRPr>
            </a:lvl3pPr>
            <a:lvl4pPr marL="1600200" indent="-228600" eaLnBrk="0" hangingPunct="0">
              <a:defRPr sz="4400">
                <a:solidFill>
                  <a:schemeClr val="tx2"/>
                </a:solidFill>
                <a:latin typeface="Berlin Sans FB Demi" pitchFamily="34" charset="0"/>
              </a:defRPr>
            </a:lvl4pPr>
            <a:lvl5pPr marL="2057400" indent="-228600" eaLnBrk="0" hangingPunct="0">
              <a:defRPr sz="4400">
                <a:solidFill>
                  <a:schemeClr val="tx2"/>
                </a:solidFill>
                <a:latin typeface="Berlin Sans FB Demi" pitchFamily="34" charset="0"/>
              </a:defRPr>
            </a:lvl5pPr>
            <a:lvl6pPr marL="2514600" indent="-228600" algn="ctr" eaLnBrk="0" fontAlgn="base" hangingPunct="0">
              <a:spcBef>
                <a:spcPct val="0"/>
              </a:spcBef>
              <a:spcAft>
                <a:spcPct val="0"/>
              </a:spcAft>
              <a:defRPr sz="4400">
                <a:solidFill>
                  <a:schemeClr val="tx2"/>
                </a:solidFill>
                <a:latin typeface="Berlin Sans FB Demi" pitchFamily="34" charset="0"/>
              </a:defRPr>
            </a:lvl6pPr>
            <a:lvl7pPr marL="2971800" indent="-228600" algn="ctr" eaLnBrk="0" fontAlgn="base" hangingPunct="0">
              <a:spcBef>
                <a:spcPct val="0"/>
              </a:spcBef>
              <a:spcAft>
                <a:spcPct val="0"/>
              </a:spcAft>
              <a:defRPr sz="4400">
                <a:solidFill>
                  <a:schemeClr val="tx2"/>
                </a:solidFill>
                <a:latin typeface="Berlin Sans FB Demi" pitchFamily="34" charset="0"/>
              </a:defRPr>
            </a:lvl7pPr>
            <a:lvl8pPr marL="3429000" indent="-228600" algn="ctr" eaLnBrk="0" fontAlgn="base" hangingPunct="0">
              <a:spcBef>
                <a:spcPct val="0"/>
              </a:spcBef>
              <a:spcAft>
                <a:spcPct val="0"/>
              </a:spcAft>
              <a:defRPr sz="4400">
                <a:solidFill>
                  <a:schemeClr val="tx2"/>
                </a:solidFill>
                <a:latin typeface="Berlin Sans FB Demi" pitchFamily="34" charset="0"/>
              </a:defRPr>
            </a:lvl8pPr>
            <a:lvl9pPr marL="3886200" indent="-228600" algn="ctr" eaLnBrk="0" fontAlgn="base" hangingPunct="0">
              <a:spcBef>
                <a:spcPct val="0"/>
              </a:spcBef>
              <a:spcAft>
                <a:spcPct val="0"/>
              </a:spcAft>
              <a:defRPr sz="4400">
                <a:solidFill>
                  <a:schemeClr val="tx2"/>
                </a:solidFill>
                <a:latin typeface="Berlin Sans FB Demi" pitchFamily="34" charset="0"/>
              </a:defRPr>
            </a:lvl9pPr>
          </a:lstStyle>
          <a:p>
            <a:pPr eaLnBrk="1" hangingPunct="1"/>
            <a:fld id="{E8B5341F-2876-4FA9-BA93-D449D1819B5B}" type="slidenum">
              <a:rPr lang="en-AU" sz="1200" smtClean="0">
                <a:solidFill>
                  <a:schemeClr val="tx1"/>
                </a:solidFill>
                <a:latin typeface="Arial" charset="0"/>
              </a:rPr>
              <a:pPr eaLnBrk="1" hangingPunct="1"/>
              <a:t>1</a:t>
            </a:fld>
            <a:endParaRPr lang="en-AU" sz="1200" smtClean="0">
              <a:solidFill>
                <a:schemeClr val="tx1"/>
              </a:solidFill>
              <a:latin typeface="Arial"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895350" y="4311650"/>
            <a:ext cx="5486400" cy="4084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PH" smtClean="0"/>
              <a:t>      </a:t>
            </a:r>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Mapua3D"/>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5661025"/>
            <a:ext cx="115252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033110"/>
      </p:ext>
    </p:extLst>
  </p:cSld>
  <p:clrMapOvr>
    <a:masterClrMapping/>
  </p:clrMapOvr>
  <p:transition>
    <p:circl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315192595"/>
      </p:ext>
    </p:extLst>
  </p:cSld>
  <p:clrMapOvr>
    <a:masterClrMapping/>
  </p:clrMapOvr>
  <p:transition>
    <p:circl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3185544803"/>
      </p:ext>
    </p:extLst>
  </p:cSld>
  <p:clrMapOvr>
    <a:masterClrMapping/>
  </p:clrMapOvr>
  <p:transition>
    <p:circl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3259083418"/>
      </p:ext>
    </p:extLst>
  </p:cSld>
  <p:clrMapOvr>
    <a:masterClrMapping/>
  </p:clrMapOvr>
  <p:transition>
    <p:circl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endParaRPr lang="en-PH" noProof="0" smtClean="0"/>
          </a:p>
        </p:txBody>
      </p:sp>
    </p:spTree>
    <p:extLst>
      <p:ext uri="{BB962C8B-B14F-4D97-AF65-F5344CB8AC3E}">
        <p14:creationId xmlns:p14="http://schemas.microsoft.com/office/powerpoint/2010/main" val="3993522447"/>
      </p:ext>
    </p:extLst>
  </p:cSld>
  <p:clrMapOvr>
    <a:masterClrMapping/>
  </p:clrMapOvr>
  <p:transition>
    <p:circl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3646433981"/>
      </p:ext>
    </p:extLst>
  </p:cSld>
  <p:clrMapOvr>
    <a:masterClrMapping/>
  </p:clrMapOvr>
  <p:transition>
    <p:circl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PH"/>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33018905"/>
      </p:ext>
    </p:extLst>
  </p:cSld>
  <p:clrMapOvr>
    <a:masterClrMapping/>
  </p:clrMapOvr>
  <p:transition>
    <p:circl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4099793861"/>
      </p:ext>
    </p:extLst>
  </p:cSld>
  <p:clrMapOvr>
    <a:masterClrMapping/>
  </p:clrMapOvr>
  <p:transition>
    <p:circl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PH"/>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Tree>
    <p:extLst>
      <p:ext uri="{BB962C8B-B14F-4D97-AF65-F5344CB8AC3E}">
        <p14:creationId xmlns:p14="http://schemas.microsoft.com/office/powerpoint/2010/main" val="2702242856"/>
      </p:ext>
    </p:extLst>
  </p:cSld>
  <p:clrMapOvr>
    <a:masterClrMapping/>
  </p:clrMapOvr>
  <p:transition>
    <p:circl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PH"/>
          </a:p>
        </p:txBody>
      </p:sp>
    </p:spTree>
    <p:extLst>
      <p:ext uri="{BB962C8B-B14F-4D97-AF65-F5344CB8AC3E}">
        <p14:creationId xmlns:p14="http://schemas.microsoft.com/office/powerpoint/2010/main" val="1577940955"/>
      </p:ext>
    </p:extLst>
  </p:cSld>
  <p:clrMapOvr>
    <a:masterClrMapping/>
  </p:clrMapOvr>
  <p:transition>
    <p:circl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068505"/>
      </p:ext>
    </p:extLst>
  </p:cSld>
  <p:clrMapOvr>
    <a:masterClrMapping/>
  </p:clrMapOvr>
  <p:transition>
    <p:circl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PH"/>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10327785"/>
      </p:ext>
    </p:extLst>
  </p:cSld>
  <p:clrMapOvr>
    <a:masterClrMapping/>
  </p:clrMapOvr>
  <p:transition>
    <p:circl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PH"/>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PH"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2121955"/>
      </p:ext>
    </p:extLst>
  </p:cSld>
  <p:clrMapOvr>
    <a:masterClrMapping/>
  </p:clrMapOvr>
  <p:transition>
    <p:circl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pic>
        <p:nvPicPr>
          <p:cNvPr id="1026" name="Picture 7" descr="Mapua3D"/>
          <p:cNvPicPr>
            <a:picLocks noChangeAspect="1" noChangeArrowheads="1" noCrop="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79388" y="5661025"/>
            <a:ext cx="1062037"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3"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transition>
    <p:circle/>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76" name="Text Box 32"/>
          <p:cNvSpPr txBox="1">
            <a:spLocks noChangeArrowheads="1"/>
          </p:cNvSpPr>
          <p:nvPr/>
        </p:nvSpPr>
        <p:spPr bwMode="auto">
          <a:xfrm>
            <a:off x="838200" y="2408238"/>
            <a:ext cx="7543800" cy="1477962"/>
          </a:xfrm>
          <a:prstGeom prst="rect">
            <a:avLst/>
          </a:prstGeom>
          <a:noFill/>
          <a:ln w="9525" algn="ctr">
            <a:noFill/>
            <a:miter lim="800000"/>
            <a:headEnd/>
            <a:tailEnd/>
          </a:ln>
          <a:effectLst/>
        </p:spPr>
        <p:txBody>
          <a:bodyPr>
            <a:spAutoFit/>
          </a:bodyPr>
          <a:lstStyle/>
          <a:p>
            <a:pPr>
              <a:spcBef>
                <a:spcPct val="50000"/>
              </a:spcBef>
              <a:defRPr/>
            </a:pPr>
            <a:r>
              <a:rPr lang="en-GB" sz="3600" b="1" dirty="0">
                <a:latin typeface="+mj-lt"/>
              </a:rPr>
              <a:t>MATH30</a:t>
            </a:r>
          </a:p>
          <a:p>
            <a:pPr>
              <a:spcBef>
                <a:spcPct val="50000"/>
              </a:spcBef>
              <a:defRPr/>
            </a:pPr>
            <a:r>
              <a:rPr lang="en-GB" sz="3600" b="1" dirty="0">
                <a:latin typeface="+mj-lt"/>
              </a:rPr>
              <a:t>Probability and Statistics</a:t>
            </a:r>
            <a:endParaRPr lang="en-US" sz="3600" b="1" dirty="0">
              <a:latin typeface="+mj-lt"/>
            </a:endParaRPr>
          </a:p>
        </p:txBody>
      </p:sp>
    </p:spTree>
  </p:cSld>
  <p:clrMapOvr>
    <a:masterClrMapping/>
  </p:clrMapOvr>
  <p:transition spd="slow">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2954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smtClean="0">
              <a:ea typeface="MS PGothic" pitchFamily="34" charset="-128"/>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8001000" cy="437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702005"/>
      </p:ext>
    </p:extLst>
  </p:cSld>
  <p:clrMapOvr>
    <a:masterClrMapping/>
  </p:clrMapOvr>
  <p:transition>
    <p:newsfla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Theorem 9.1</a:t>
            </a:r>
          </a:p>
          <a:p>
            <a:pPr algn="just" eaLnBrk="1" hangingPunct="1">
              <a:lnSpc>
                <a:spcPct val="90000"/>
              </a:lnSpc>
              <a:buFontTx/>
              <a:buNone/>
            </a:pPr>
            <a:endParaRPr lang="en-PH" sz="2000" dirty="0" smtClean="0">
              <a:ea typeface="MS PGothic" pitchFamily="34" charset="-128"/>
            </a:endParaRPr>
          </a:p>
          <a:p>
            <a:pPr algn="just" eaLnBrk="1" hangingPunct="1">
              <a:lnSpc>
                <a:spcPct val="90000"/>
              </a:lnSpc>
              <a:buFontTx/>
              <a:buNone/>
            </a:pPr>
            <a:endParaRPr lang="en-PH" sz="2000" dirty="0">
              <a:ea typeface="MS PGothic" pitchFamily="34" charset="-128"/>
            </a:endParaRPr>
          </a:p>
          <a:p>
            <a:pPr algn="just" eaLnBrk="1" hangingPunct="1">
              <a:lnSpc>
                <a:spcPct val="90000"/>
              </a:lnSpc>
              <a:buFontTx/>
              <a:buNone/>
            </a:pPr>
            <a:endParaRPr lang="en-PH" sz="2000" dirty="0" smtClean="0">
              <a:ea typeface="MS PGothic" pitchFamily="34" charset="-128"/>
            </a:endParaRPr>
          </a:p>
          <a:p>
            <a:pPr algn="just" eaLnBrk="1" hangingPunct="1">
              <a:lnSpc>
                <a:spcPct val="90000"/>
              </a:lnSpc>
              <a:buFontTx/>
              <a:buNone/>
            </a:pPr>
            <a:endParaRPr lang="en-PH" sz="2000" dirty="0">
              <a:ea typeface="MS PGothic" pitchFamily="34" charset="-128"/>
            </a:endParaRPr>
          </a:p>
          <a:p>
            <a:pPr algn="just" eaLnBrk="1" hangingPunct="1">
              <a:lnSpc>
                <a:spcPct val="90000"/>
              </a:lnSpc>
              <a:buFontTx/>
              <a:buNone/>
            </a:pPr>
            <a:r>
              <a:rPr lang="en-PH" sz="2000" b="1" dirty="0" smtClean="0">
                <a:ea typeface="MS PGothic" pitchFamily="34" charset="-128"/>
              </a:rPr>
              <a:t>Theorem 9.2</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1181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48050"/>
            <a:ext cx="8302534"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803364"/>
      </p:ext>
    </p:extLst>
  </p:cSld>
  <p:clrMapOvr>
    <a:masterClrMapping/>
  </p:clrMapOvr>
  <p:transition>
    <p:newsfla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9.3 </a:t>
            </a:r>
            <a:r>
              <a:rPr lang="en-PH" sz="2000" dirty="0" smtClean="0">
                <a:ea typeface="MS PGothic" pitchFamily="34" charset="-128"/>
              </a:rPr>
              <a:t>How large a sample is required in Example 9.2 if we want to be 95% confident that our estimate of μ is off by less than 0.05?</a:t>
            </a:r>
          </a:p>
          <a:p>
            <a:pPr algn="just" eaLnBrk="1" hangingPunct="1">
              <a:lnSpc>
                <a:spcPct val="90000"/>
              </a:lnSpc>
              <a:buFontTx/>
              <a:buNone/>
            </a:pPr>
            <a:r>
              <a:rPr lang="en-PH" sz="2000" dirty="0" smtClean="0">
                <a:ea typeface="MS PGothic" pitchFamily="34" charset="-128"/>
              </a:rPr>
              <a:t>Solution:</a:t>
            </a:r>
            <a:endParaRPr lang="en-PH" sz="2000" dirty="0">
              <a:ea typeface="MS PGothic" pitchFamily="34" charset="-128"/>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86050"/>
            <a:ext cx="765302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552012"/>
      </p:ext>
    </p:extLst>
  </p:cSld>
  <p:clrMapOvr>
    <a:masterClrMapping/>
  </p:clrMapOvr>
  <p:transition>
    <p:newsfla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Confidence interval for </a:t>
            </a:r>
            <a:r>
              <a:rPr lang="el-GR" sz="2000" b="1" dirty="0" smtClean="0">
                <a:ea typeface="MS PGothic" pitchFamily="34" charset="-128"/>
              </a:rPr>
              <a:t>μ</a:t>
            </a:r>
            <a:r>
              <a:rPr lang="en-PH" sz="2000" b="1" dirty="0" smtClean="0">
                <a:ea typeface="MS PGothic" pitchFamily="34" charset="-128"/>
              </a:rPr>
              <a:t>, </a:t>
            </a:r>
            <a:r>
              <a:rPr lang="el-GR" sz="2000" b="1" dirty="0" smtClean="0">
                <a:ea typeface="MS PGothic" pitchFamily="34" charset="-128"/>
              </a:rPr>
              <a:t>σ</a:t>
            </a:r>
            <a:r>
              <a:rPr lang="en-PH" sz="2000" b="1" dirty="0" smtClean="0">
                <a:ea typeface="MS PGothic" pitchFamily="34" charset="-128"/>
              </a:rPr>
              <a:t> unknown</a:t>
            </a:r>
            <a:endParaRPr lang="en-PH" sz="2000" b="1" dirty="0">
              <a:ea typeface="MS PGothic" pitchFamily="34" charset="-128"/>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6745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943350"/>
            <a:ext cx="4191000" cy="227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928001"/>
      </p:ext>
    </p:extLst>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9.4 </a:t>
            </a:r>
            <a:r>
              <a:rPr lang="en-PH" sz="2000" dirty="0" smtClean="0">
                <a:ea typeface="MS PGothic" pitchFamily="34" charset="-128"/>
              </a:rPr>
              <a:t>The contents of 7 similar containers of </a:t>
            </a:r>
            <a:r>
              <a:rPr lang="en-PH" sz="2000" dirty="0" err="1" smtClean="0">
                <a:ea typeface="MS PGothic" pitchFamily="34" charset="-128"/>
              </a:rPr>
              <a:t>sulfuric</a:t>
            </a:r>
            <a:r>
              <a:rPr lang="en-PH" sz="2000" dirty="0" smtClean="0">
                <a:ea typeface="MS PGothic" pitchFamily="34" charset="-128"/>
              </a:rPr>
              <a:t> acid are 9.8, 10.2, 10.4, 9.8, 10.0, 10.2, and 9.6 </a:t>
            </a:r>
            <a:r>
              <a:rPr lang="en-PH" sz="2000" dirty="0" err="1" smtClean="0">
                <a:ea typeface="MS PGothic" pitchFamily="34" charset="-128"/>
              </a:rPr>
              <a:t>liters</a:t>
            </a:r>
            <a:r>
              <a:rPr lang="en-PH" sz="2000" dirty="0" smtClean="0">
                <a:ea typeface="MS PGothic" pitchFamily="34" charset="-128"/>
              </a:rPr>
              <a:t>. Find a </a:t>
            </a:r>
            <a:r>
              <a:rPr lang="en-PH" sz="2000" dirty="0" smtClean="0">
                <a:ea typeface="MS PGothic" pitchFamily="34" charset="-128"/>
              </a:rPr>
              <a:t>95</a:t>
            </a:r>
            <a:r>
              <a:rPr lang="en-PH" sz="2000" dirty="0" smtClean="0">
                <a:ea typeface="MS PGothic" pitchFamily="34" charset="-128"/>
              </a:rPr>
              <a:t>% confidence interval for the mean of all such containers, assuming an appropriate normal distribution.</a:t>
            </a:r>
          </a:p>
          <a:p>
            <a:pPr algn="just" eaLnBrk="1" hangingPunct="1">
              <a:lnSpc>
                <a:spcPct val="90000"/>
              </a:lnSpc>
              <a:buFontTx/>
              <a:buNone/>
            </a:pPr>
            <a:r>
              <a:rPr lang="en-PH" sz="2000" dirty="0" smtClean="0">
                <a:ea typeface="MS PGothic" pitchFamily="34" charset="-128"/>
              </a:rPr>
              <a:t>Solution:</a:t>
            </a:r>
          </a:p>
          <a:p>
            <a:pPr algn="just" eaLnBrk="1" hangingPunct="1">
              <a:lnSpc>
                <a:spcPct val="90000"/>
              </a:lnSpc>
              <a:buFontTx/>
              <a:buNone/>
            </a:pPr>
            <a:endParaRPr lang="en-PH" sz="2000" dirty="0">
              <a:ea typeface="MS PGothic" pitchFamily="34" charset="-128"/>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15" y="2819400"/>
            <a:ext cx="822178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006414"/>
      </p:ext>
    </p:extLst>
  </p:cSld>
  <p:clrMapOvr>
    <a:masterClrMapping/>
  </p:clrMapOvr>
  <p:transition>
    <p:newsfla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Confidence interval for </a:t>
            </a:r>
            <a:r>
              <a:rPr lang="el-GR" sz="2000" b="1" dirty="0" smtClean="0">
                <a:ea typeface="MS PGothic" pitchFamily="34" charset="-128"/>
              </a:rPr>
              <a:t>μ</a:t>
            </a:r>
            <a:r>
              <a:rPr lang="en-PH" sz="2000" b="1" baseline="-25000" dirty="0" smtClean="0">
                <a:ea typeface="MS PGothic" pitchFamily="34" charset="-128"/>
              </a:rPr>
              <a:t>1</a:t>
            </a:r>
            <a:r>
              <a:rPr lang="en-PH" sz="2000" b="1" dirty="0" smtClean="0">
                <a:ea typeface="MS PGothic" pitchFamily="34" charset="-128"/>
              </a:rPr>
              <a:t> − </a:t>
            </a:r>
            <a:r>
              <a:rPr lang="el-GR" sz="2000" b="1" dirty="0" smtClean="0">
                <a:ea typeface="MS PGothic" pitchFamily="34" charset="-128"/>
              </a:rPr>
              <a:t>μ</a:t>
            </a:r>
            <a:r>
              <a:rPr lang="en-PH" sz="2000" b="1" baseline="-25000" dirty="0" smtClean="0">
                <a:ea typeface="MS PGothic" pitchFamily="34" charset="-128"/>
              </a:rPr>
              <a:t>2</a:t>
            </a:r>
            <a:r>
              <a:rPr lang="en-PH" sz="2000" b="1" dirty="0" smtClean="0">
                <a:ea typeface="MS PGothic" pitchFamily="34" charset="-128"/>
              </a:rPr>
              <a:t>; </a:t>
            </a:r>
            <a:r>
              <a:rPr lang="el-GR" sz="2000" b="1" dirty="0" smtClean="0">
                <a:ea typeface="MS PGothic" pitchFamily="34" charset="-128"/>
              </a:rPr>
              <a:t>σ</a:t>
            </a:r>
            <a:r>
              <a:rPr lang="en-PH" sz="2000" b="1" baseline="-25000" dirty="0" smtClean="0">
                <a:ea typeface="MS PGothic" pitchFamily="34" charset="-128"/>
              </a:rPr>
              <a:t>1</a:t>
            </a:r>
            <a:r>
              <a:rPr lang="en-PH" sz="2000" b="1" baseline="30000" dirty="0" smtClean="0">
                <a:ea typeface="MS PGothic" pitchFamily="34" charset="-128"/>
              </a:rPr>
              <a:t>2</a:t>
            </a:r>
            <a:r>
              <a:rPr lang="en-PH" sz="2000" b="1" dirty="0" smtClean="0">
                <a:ea typeface="MS PGothic" pitchFamily="34" charset="-128"/>
              </a:rPr>
              <a:t> and </a:t>
            </a:r>
            <a:r>
              <a:rPr lang="el-GR" sz="2000" b="1" dirty="0" smtClean="0">
                <a:ea typeface="MS PGothic" pitchFamily="34" charset="-128"/>
              </a:rPr>
              <a:t>σ</a:t>
            </a:r>
            <a:r>
              <a:rPr lang="en-PH" sz="2000" b="1" baseline="-25000" dirty="0" smtClean="0">
                <a:ea typeface="MS PGothic" pitchFamily="34" charset="-128"/>
              </a:rPr>
              <a:t>2</a:t>
            </a:r>
            <a:r>
              <a:rPr lang="en-PH" sz="2000" b="1" baseline="30000" dirty="0" smtClean="0">
                <a:ea typeface="MS PGothic" pitchFamily="34" charset="-128"/>
              </a:rPr>
              <a:t>2</a:t>
            </a:r>
            <a:r>
              <a:rPr lang="en-PH" sz="2000" b="1" dirty="0" smtClean="0">
                <a:ea typeface="MS PGothic" pitchFamily="34" charset="-128"/>
              </a:rPr>
              <a:t> </a:t>
            </a:r>
            <a:r>
              <a:rPr lang="en-PH" sz="2000" b="1" dirty="0" smtClean="0">
                <a:ea typeface="MS PGothic" pitchFamily="34" charset="-128"/>
              </a:rPr>
              <a:t>known</a:t>
            </a:r>
            <a:endParaRPr lang="en-PH" sz="2000" b="1" dirty="0" smtClean="0">
              <a:ea typeface="MS PGothic" pitchFamily="34" charset="-128"/>
            </a:endParaRPr>
          </a:p>
          <a:p>
            <a:pPr algn="just" eaLnBrk="1" hangingPunct="1">
              <a:lnSpc>
                <a:spcPct val="90000"/>
              </a:lnSpc>
              <a:buFontTx/>
              <a:buNone/>
            </a:pPr>
            <a:endParaRPr lang="en-PH" sz="2000" dirty="0">
              <a:ea typeface="MS PGothic" pitchFamily="34" charset="-128"/>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47850"/>
            <a:ext cx="8577086"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37540"/>
      </p:ext>
    </p:extLst>
  </p:cSld>
  <p:clrMapOvr>
    <a:masterClrMapping/>
  </p:clrMapOvr>
  <p:transition>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9.8 </a:t>
            </a:r>
            <a:r>
              <a:rPr lang="en-PH" sz="2000" dirty="0" smtClean="0">
                <a:ea typeface="MS PGothic" pitchFamily="34" charset="-128"/>
              </a:rPr>
              <a:t>An experiment was conducted in which two types of engines, A and B were compared. Gas mileage in miles per gallon was measured. Fifty experiments were conducted using engine type A and 75 experiments were done for engine type B. The gasoline used and other conditions were held constant. The average gas mileage for engine A was 36 miles per gallon and the average for machine B was 42 miles per gallon. Find a 96% confidence interval on </a:t>
            </a:r>
            <a:r>
              <a:rPr lang="el-GR" sz="2000" dirty="0" smtClean="0">
                <a:ea typeface="MS PGothic" pitchFamily="34" charset="-128"/>
              </a:rPr>
              <a:t>μ</a:t>
            </a:r>
            <a:r>
              <a:rPr lang="en-PH" sz="2000" baseline="-25000" dirty="0" smtClean="0">
                <a:ea typeface="MS PGothic" pitchFamily="34" charset="-128"/>
              </a:rPr>
              <a:t>B</a:t>
            </a:r>
            <a:r>
              <a:rPr lang="en-PH" sz="2000" dirty="0" smtClean="0">
                <a:ea typeface="MS PGothic" pitchFamily="34" charset="-128"/>
              </a:rPr>
              <a:t> − </a:t>
            </a:r>
            <a:r>
              <a:rPr lang="el-GR" sz="2000" dirty="0" smtClean="0">
                <a:ea typeface="MS PGothic" pitchFamily="34" charset="-128"/>
              </a:rPr>
              <a:t>μ</a:t>
            </a:r>
            <a:r>
              <a:rPr lang="en-PH" sz="2000" baseline="-25000" dirty="0" smtClean="0">
                <a:ea typeface="MS PGothic" pitchFamily="34" charset="-128"/>
              </a:rPr>
              <a:t>A</a:t>
            </a:r>
            <a:r>
              <a:rPr lang="en-PH" sz="2000" dirty="0" smtClean="0">
                <a:ea typeface="MS PGothic" pitchFamily="34" charset="-128"/>
              </a:rPr>
              <a:t> where </a:t>
            </a:r>
            <a:r>
              <a:rPr lang="el-GR" sz="2000" dirty="0" smtClean="0">
                <a:ea typeface="MS PGothic" pitchFamily="34" charset="-128"/>
              </a:rPr>
              <a:t>μ</a:t>
            </a:r>
            <a:r>
              <a:rPr lang="en-PH" sz="2000" baseline="-25000" dirty="0" smtClean="0">
                <a:ea typeface="MS PGothic" pitchFamily="34" charset="-128"/>
              </a:rPr>
              <a:t>B</a:t>
            </a:r>
            <a:r>
              <a:rPr lang="en-PH" sz="2000" dirty="0" smtClean="0">
                <a:ea typeface="MS PGothic" pitchFamily="34" charset="-128"/>
              </a:rPr>
              <a:t> and </a:t>
            </a:r>
            <a:r>
              <a:rPr lang="el-GR" sz="2000" dirty="0" smtClean="0">
                <a:ea typeface="MS PGothic" pitchFamily="34" charset="-128"/>
              </a:rPr>
              <a:t>μ</a:t>
            </a:r>
            <a:r>
              <a:rPr lang="en-PH" sz="2000" baseline="-25000" dirty="0" smtClean="0">
                <a:ea typeface="MS PGothic" pitchFamily="34" charset="-128"/>
              </a:rPr>
              <a:t>A</a:t>
            </a:r>
            <a:r>
              <a:rPr lang="en-PH" sz="2000" dirty="0" smtClean="0">
                <a:ea typeface="MS PGothic" pitchFamily="34" charset="-128"/>
              </a:rPr>
              <a:t> are population mean gas mileage for machines B and A, respectively. Assume that the population standard deviations are 6 and 8 for machines A and B, respectively.</a:t>
            </a:r>
            <a:endParaRPr lang="en-PH" sz="2000" dirty="0">
              <a:ea typeface="MS PGothic" pitchFamily="34" charset="-128"/>
            </a:endParaRPr>
          </a:p>
        </p:txBody>
      </p:sp>
    </p:spTree>
    <p:extLst>
      <p:ext uri="{BB962C8B-B14F-4D97-AF65-F5344CB8AC3E}">
        <p14:creationId xmlns:p14="http://schemas.microsoft.com/office/powerpoint/2010/main" val="1201973687"/>
      </p:ext>
    </p:extLst>
  </p:cSld>
  <p:clrMapOvr>
    <a:masterClrMapping/>
  </p:clrMapOvr>
  <p:transition>
    <p:newsfla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dirty="0" smtClean="0">
                <a:ea typeface="MS PGothic" pitchFamily="34" charset="-128"/>
              </a:rPr>
              <a:t>Solution:</a:t>
            </a:r>
          </a:p>
          <a:p>
            <a:pPr algn="just" eaLnBrk="1" hangingPunct="1">
              <a:lnSpc>
                <a:spcPct val="90000"/>
              </a:lnSpc>
              <a:buFontTx/>
              <a:buNone/>
            </a:pPr>
            <a:endParaRPr lang="en-PH" sz="2000" dirty="0">
              <a:ea typeface="MS PGothic" pitchFamily="34" charset="-128"/>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9750"/>
            <a:ext cx="7921681"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899509"/>
      </p:ext>
    </p:extLst>
  </p:cSld>
  <p:clrMapOvr>
    <a:masterClrMapping/>
  </p:clrMapOvr>
  <p:transition>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Variances Unknown</a:t>
            </a:r>
          </a:p>
          <a:p>
            <a:pPr algn="just" eaLnBrk="1" hangingPunct="1">
              <a:lnSpc>
                <a:spcPct val="90000"/>
              </a:lnSpc>
              <a:buFontTx/>
              <a:buNone/>
            </a:pPr>
            <a:endParaRPr lang="en-PH" sz="2000" dirty="0" smtClean="0">
              <a:ea typeface="MS PGothic" pitchFamily="34" charset="-128"/>
            </a:endParaRPr>
          </a:p>
          <a:p>
            <a:pPr algn="just" eaLnBrk="1" hangingPunct="1">
              <a:lnSpc>
                <a:spcPct val="90000"/>
              </a:lnSpc>
              <a:buFontTx/>
              <a:buNone/>
            </a:pPr>
            <a:endParaRPr lang="en-PH" sz="2000" dirty="0">
              <a:ea typeface="MS PGothic" pitchFamily="34" charset="-128"/>
            </a:endParaRPr>
          </a:p>
          <a:p>
            <a:pPr algn="just" eaLnBrk="1" hangingPunct="1">
              <a:lnSpc>
                <a:spcPct val="90000"/>
              </a:lnSpc>
              <a:buFontTx/>
              <a:buNone/>
            </a:pPr>
            <a:r>
              <a:rPr lang="en-PH" sz="2000" b="1" dirty="0" smtClean="0">
                <a:ea typeface="MS PGothic" pitchFamily="34" charset="-128"/>
              </a:rPr>
              <a:t>Pooled Estimate of Variance</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145" y="2971800"/>
            <a:ext cx="403338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724400"/>
            <a:ext cx="428012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396846"/>
      </p:ext>
    </p:extLst>
  </p:cSld>
  <p:clrMapOvr>
    <a:masterClrMapping/>
  </p:clrMapOvr>
  <p:transition>
    <p:newsfla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Confidence interval for </a:t>
            </a:r>
            <a:r>
              <a:rPr lang="el-GR" sz="2000" b="1" dirty="0" smtClean="0">
                <a:ea typeface="MS PGothic" pitchFamily="34" charset="-128"/>
              </a:rPr>
              <a:t>μ</a:t>
            </a:r>
            <a:r>
              <a:rPr lang="en-PH" sz="2000" b="1" baseline="-25000" dirty="0" smtClean="0">
                <a:ea typeface="MS PGothic" pitchFamily="34" charset="-128"/>
              </a:rPr>
              <a:t>1</a:t>
            </a:r>
            <a:r>
              <a:rPr lang="en-PH" sz="2000" b="1" dirty="0" smtClean="0">
                <a:ea typeface="MS PGothic" pitchFamily="34" charset="-128"/>
              </a:rPr>
              <a:t> − </a:t>
            </a:r>
            <a:r>
              <a:rPr lang="el-GR" sz="2000" b="1" dirty="0" smtClean="0">
                <a:ea typeface="MS PGothic" pitchFamily="34" charset="-128"/>
              </a:rPr>
              <a:t>μ</a:t>
            </a:r>
            <a:r>
              <a:rPr lang="en-PH" sz="2000" b="1" baseline="-25000" dirty="0" smtClean="0">
                <a:ea typeface="MS PGothic" pitchFamily="34" charset="-128"/>
              </a:rPr>
              <a:t>2</a:t>
            </a:r>
            <a:r>
              <a:rPr lang="en-PH" sz="2000" b="1" dirty="0" smtClean="0">
                <a:ea typeface="MS PGothic" pitchFamily="34" charset="-128"/>
              </a:rPr>
              <a:t>; </a:t>
            </a:r>
            <a:r>
              <a:rPr lang="el-GR" sz="2000" b="1" dirty="0" smtClean="0">
                <a:ea typeface="MS PGothic" pitchFamily="34" charset="-128"/>
              </a:rPr>
              <a:t>σ</a:t>
            </a:r>
            <a:r>
              <a:rPr lang="en-PH" sz="2000" b="1" baseline="-25000" dirty="0" smtClean="0">
                <a:ea typeface="MS PGothic" pitchFamily="34" charset="-128"/>
              </a:rPr>
              <a:t>1</a:t>
            </a:r>
            <a:r>
              <a:rPr lang="en-PH" sz="2000" b="1" baseline="30000" dirty="0" smtClean="0">
                <a:ea typeface="MS PGothic" pitchFamily="34" charset="-128"/>
              </a:rPr>
              <a:t>2</a:t>
            </a:r>
            <a:r>
              <a:rPr lang="en-PH" sz="2000" b="1" dirty="0" smtClean="0">
                <a:ea typeface="MS PGothic" pitchFamily="34" charset="-128"/>
              </a:rPr>
              <a:t> = </a:t>
            </a:r>
            <a:r>
              <a:rPr lang="el-GR" sz="2000" b="1" dirty="0" smtClean="0">
                <a:ea typeface="MS PGothic" pitchFamily="34" charset="-128"/>
              </a:rPr>
              <a:t>σ</a:t>
            </a:r>
            <a:r>
              <a:rPr lang="en-PH" sz="2000" b="1" baseline="-25000" dirty="0" smtClean="0">
                <a:ea typeface="MS PGothic" pitchFamily="34" charset="-128"/>
              </a:rPr>
              <a:t>2</a:t>
            </a:r>
            <a:r>
              <a:rPr lang="en-PH" sz="2000" b="1" baseline="30000" dirty="0" smtClean="0">
                <a:ea typeface="MS PGothic" pitchFamily="34" charset="-128"/>
              </a:rPr>
              <a:t>2</a:t>
            </a:r>
            <a:r>
              <a:rPr lang="en-PH" sz="2000" b="1" dirty="0" smtClean="0">
                <a:ea typeface="MS PGothic" pitchFamily="34" charset="-128"/>
              </a:rPr>
              <a:t> but </a:t>
            </a:r>
            <a:r>
              <a:rPr lang="en-PH" sz="2000" b="1" dirty="0" smtClean="0">
                <a:ea typeface="MS PGothic" pitchFamily="34" charset="-128"/>
              </a:rPr>
              <a:t>unknown</a:t>
            </a:r>
            <a:endParaRPr lang="en-PH" sz="2000" b="1" dirty="0" smtClean="0">
              <a:ea typeface="MS PGothic" pitchFamily="34" charset="-128"/>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828800"/>
            <a:ext cx="770322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0805652"/>
      </p:ext>
    </p:extLst>
  </p:cSld>
  <p:clrMapOvr>
    <a:masterClrMapping/>
  </p:clrMapOvr>
  <p:transition>
    <p:newsfla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Statistical Inference</a:t>
            </a: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dirty="0" smtClean="0">
                <a:ea typeface="MS PGothic" pitchFamily="34" charset="-128"/>
              </a:rPr>
              <a:t>The theory of </a:t>
            </a:r>
            <a:r>
              <a:rPr lang="en-PH" sz="2000" b="1" dirty="0" smtClean="0">
                <a:ea typeface="MS PGothic" pitchFamily="34" charset="-128"/>
              </a:rPr>
              <a:t>statistical inference</a:t>
            </a:r>
            <a:r>
              <a:rPr lang="en-PH" sz="2000" dirty="0" smtClean="0">
                <a:ea typeface="MS PGothic" pitchFamily="34" charset="-128"/>
              </a:rPr>
              <a:t> consists of those methods by which one makes inferences or generalizations about a population. The trend of today is to distinguish between the classical method of estimating a population parameter, whereby inferences are based strictly on information obtained from random sample selected from the population, and the </a:t>
            </a:r>
            <a:r>
              <a:rPr lang="en-PH" sz="2000" b="1" dirty="0" smtClean="0">
                <a:ea typeface="MS PGothic" pitchFamily="34" charset="-128"/>
              </a:rPr>
              <a:t>Bayesian method</a:t>
            </a:r>
            <a:r>
              <a:rPr lang="en-PH" sz="2000" dirty="0" smtClean="0">
                <a:ea typeface="MS PGothic" pitchFamily="34" charset="-128"/>
              </a:rPr>
              <a:t>, which utilizes prior subjective knowledge about the probability distribution of the unknown parameters in conjunction with the information provided by the sample data.</a:t>
            </a:r>
          </a:p>
        </p:txBody>
      </p:sp>
    </p:spTree>
  </p:cSld>
  <p:clrMapOvr>
    <a:masterClrMapping/>
  </p:clrMapOvr>
  <p:transition>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Two Samples: Estimating the Difference Between Two Means</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Confidence interval for </a:t>
            </a:r>
            <a:r>
              <a:rPr lang="el-GR" sz="2000" b="1" dirty="0" smtClean="0">
                <a:ea typeface="MS PGothic" pitchFamily="34" charset="-128"/>
              </a:rPr>
              <a:t>μ</a:t>
            </a:r>
            <a:r>
              <a:rPr lang="en-PH" sz="2000" b="1" baseline="-25000" dirty="0" smtClean="0">
                <a:ea typeface="MS PGothic" pitchFamily="34" charset="-128"/>
              </a:rPr>
              <a:t>1</a:t>
            </a:r>
            <a:r>
              <a:rPr lang="en-PH" sz="2000" b="1" dirty="0" smtClean="0">
                <a:ea typeface="MS PGothic" pitchFamily="34" charset="-128"/>
              </a:rPr>
              <a:t> − </a:t>
            </a:r>
            <a:r>
              <a:rPr lang="el-GR" sz="2000" b="1" dirty="0" smtClean="0">
                <a:ea typeface="MS PGothic" pitchFamily="34" charset="-128"/>
              </a:rPr>
              <a:t>μ</a:t>
            </a:r>
            <a:r>
              <a:rPr lang="en-PH" sz="2000" b="1" baseline="-25000" dirty="0" smtClean="0">
                <a:ea typeface="MS PGothic" pitchFamily="34" charset="-128"/>
              </a:rPr>
              <a:t>2</a:t>
            </a:r>
            <a:r>
              <a:rPr lang="en-PH" sz="2000" b="1" dirty="0" smtClean="0">
                <a:ea typeface="MS PGothic" pitchFamily="34" charset="-128"/>
              </a:rPr>
              <a:t>; </a:t>
            </a:r>
            <a:r>
              <a:rPr lang="el-GR" sz="2000" b="1" dirty="0" smtClean="0">
                <a:ea typeface="MS PGothic" pitchFamily="34" charset="-128"/>
              </a:rPr>
              <a:t>σ</a:t>
            </a:r>
            <a:r>
              <a:rPr lang="en-PH" sz="2000" b="1" baseline="-25000" dirty="0" smtClean="0">
                <a:ea typeface="MS PGothic" pitchFamily="34" charset="-128"/>
              </a:rPr>
              <a:t>1</a:t>
            </a:r>
            <a:r>
              <a:rPr lang="en-PH" sz="2000" b="1" baseline="30000" dirty="0" smtClean="0">
                <a:ea typeface="MS PGothic" pitchFamily="34" charset="-128"/>
              </a:rPr>
              <a:t>2</a:t>
            </a:r>
            <a:r>
              <a:rPr lang="en-PH" sz="2000" b="1" dirty="0" smtClean="0">
                <a:ea typeface="MS PGothic" pitchFamily="34" charset="-128"/>
              </a:rPr>
              <a:t> ≠ </a:t>
            </a:r>
            <a:r>
              <a:rPr lang="el-GR" sz="2000" b="1" dirty="0" smtClean="0">
                <a:ea typeface="MS PGothic" pitchFamily="34" charset="-128"/>
              </a:rPr>
              <a:t>σ</a:t>
            </a:r>
            <a:r>
              <a:rPr lang="en-PH" sz="2000" b="1" baseline="-25000" dirty="0" smtClean="0">
                <a:ea typeface="MS PGothic" pitchFamily="34" charset="-128"/>
              </a:rPr>
              <a:t>2</a:t>
            </a:r>
            <a:r>
              <a:rPr lang="en-PH" sz="2000" b="1" baseline="30000" dirty="0" smtClean="0">
                <a:ea typeface="MS PGothic" pitchFamily="34" charset="-128"/>
              </a:rPr>
              <a:t>2</a:t>
            </a:r>
            <a:r>
              <a:rPr lang="en-PH" sz="2000" b="1" dirty="0" smtClean="0">
                <a:ea typeface="MS PGothic" pitchFamily="34" charset="-128"/>
              </a:rPr>
              <a:t> and </a:t>
            </a:r>
            <a:r>
              <a:rPr lang="en-PH" sz="2000" b="1" dirty="0" smtClean="0">
                <a:ea typeface="MS PGothic" pitchFamily="34" charset="-128"/>
              </a:rPr>
              <a:t>unknown</a:t>
            </a:r>
            <a:endParaRPr lang="en-PH" sz="2000" b="1" dirty="0" smtClean="0">
              <a:ea typeface="MS PGothic" pitchFamily="34" charset="-128"/>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916238"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849625"/>
      </p:ext>
    </p:extLst>
  </p:cSld>
  <p:clrMapOvr>
    <a:masterClrMapping/>
  </p:clrMapOvr>
  <p:transition>
    <p:newsfla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mc:AlternateContent xmlns:mc="http://schemas.openxmlformats.org/markup-compatibility/2006" xmlns:a14="http://schemas.microsoft.com/office/drawing/2010/main">
        <mc:Choice Requires="a14">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dirty="0" smtClean="0">
                    <a:ea typeface="MS PGothic" pitchFamily="34" charset="-128"/>
                  </a:rPr>
                  <a:t>A point estimator of the proportion p in a binomial experiment is given by the statistic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𝑃</m:t>
                        </m:r>
                      </m:e>
                    </m:acc>
                    <m:r>
                      <a:rPr lang="en-PH" sz="2000" b="0" i="1" smtClean="0">
                        <a:latin typeface="Cambria Math"/>
                        <a:ea typeface="MS PGothic" pitchFamily="34" charset="-128"/>
                      </a:rPr>
                      <m:t>=</m:t>
                    </m:r>
                    <m:f>
                      <m:fPr>
                        <m:type m:val="lin"/>
                        <m:ctrlPr>
                          <a:rPr lang="en-PH" sz="2000" b="0" i="1" smtClean="0">
                            <a:latin typeface="Cambria Math"/>
                            <a:ea typeface="MS PGothic" pitchFamily="34" charset="-128"/>
                          </a:rPr>
                        </m:ctrlPr>
                      </m:fPr>
                      <m:num>
                        <m:r>
                          <a:rPr lang="en-PH" sz="2000" b="0" i="1" smtClean="0">
                            <a:latin typeface="Cambria Math"/>
                            <a:ea typeface="MS PGothic" pitchFamily="34" charset="-128"/>
                          </a:rPr>
                          <m:t>𝑋</m:t>
                        </m:r>
                      </m:num>
                      <m:den>
                        <m:r>
                          <a:rPr lang="en-PH" sz="2000" b="0" i="1" smtClean="0">
                            <a:latin typeface="Cambria Math"/>
                            <a:ea typeface="MS PGothic" pitchFamily="34" charset="-128"/>
                          </a:rPr>
                          <m:t>𝑛</m:t>
                        </m:r>
                      </m:den>
                    </m:f>
                  </m:oMath>
                </a14:m>
                <a:r>
                  <a:rPr lang="en-PH" sz="2000" dirty="0" smtClean="0">
                    <a:ea typeface="MS PGothic" pitchFamily="34" charset="-128"/>
                  </a:rPr>
                  <a:t>, where X represents the number of successes in n trials. Therefore, the sample proportion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𝑝</m:t>
                        </m:r>
                      </m:e>
                    </m:acc>
                    <m:r>
                      <a:rPr lang="en-PH" sz="2000" b="0" i="1" smtClean="0">
                        <a:latin typeface="Cambria Math"/>
                        <a:ea typeface="MS PGothic" pitchFamily="34" charset="-128"/>
                      </a:rPr>
                      <m:t>=</m:t>
                    </m:r>
                    <m:f>
                      <m:fPr>
                        <m:type m:val="lin"/>
                        <m:ctrlPr>
                          <a:rPr lang="en-PH" sz="2000" b="0" i="1" smtClean="0">
                            <a:latin typeface="Cambria Math"/>
                            <a:ea typeface="MS PGothic" pitchFamily="34" charset="-128"/>
                          </a:rPr>
                        </m:ctrlPr>
                      </m:fPr>
                      <m:num>
                        <m:r>
                          <a:rPr lang="en-PH" sz="2000" b="0" i="1" smtClean="0">
                            <a:latin typeface="Cambria Math"/>
                            <a:ea typeface="MS PGothic" pitchFamily="34" charset="-128"/>
                          </a:rPr>
                          <m:t>𝑥</m:t>
                        </m:r>
                      </m:num>
                      <m:den>
                        <m:r>
                          <a:rPr lang="en-PH" sz="2000" b="0" i="1" smtClean="0">
                            <a:latin typeface="Cambria Math"/>
                            <a:ea typeface="MS PGothic" pitchFamily="34" charset="-128"/>
                          </a:rPr>
                          <m:t>𝑛</m:t>
                        </m:r>
                      </m:den>
                    </m:f>
                  </m:oMath>
                </a14:m>
                <a:r>
                  <a:rPr lang="en-PH" sz="2000" dirty="0" smtClean="0">
                    <a:ea typeface="MS PGothic" pitchFamily="34" charset="-128"/>
                  </a:rPr>
                  <a:t>will be used as the point estimated of the parameter p.</a:t>
                </a:r>
              </a:p>
            </p:txBody>
          </p:sp>
        </mc:Choice>
        <mc:Fallback xmlns="">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371600"/>
                <a:ext cx="8001000" cy="4343400"/>
              </a:xfrm>
              <a:blipFill rotWithShape="1">
                <a:blip r:embed="rId2"/>
                <a:stretch>
                  <a:fillRect l="-762" t="-4769" r="-2361"/>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887176573"/>
      </p:ext>
    </p:extLst>
  </p:cSld>
  <p:clrMapOvr>
    <a:masterClrMapping/>
  </p:clrMapOvr>
  <p:transition>
    <p:newsfla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Large-Sample confidence interval for </a:t>
                </a:r>
                <a14:m>
                  <m:oMath xmlns:m="http://schemas.openxmlformats.org/officeDocument/2006/math">
                    <m:r>
                      <a:rPr lang="en-PH" sz="2000" b="1" i="1" smtClean="0">
                        <a:latin typeface="Cambria Math"/>
                        <a:ea typeface="MS PGothic" pitchFamily="34" charset="-128"/>
                      </a:rPr>
                      <m:t>𝒑</m:t>
                    </m:r>
                  </m:oMath>
                </a14:m>
                <a:endParaRPr lang="en-PH" sz="2000" b="1" dirty="0" smtClean="0">
                  <a:ea typeface="MS PGothic" pitchFamily="34" charset="-128"/>
                </a:endParaRP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371600"/>
                <a:ext cx="8001000" cy="4343400"/>
              </a:xfrm>
              <a:blipFill rotWithShape="1">
                <a:blip r:embed="rId2"/>
                <a:stretch>
                  <a:fillRect l="-762" t="-1262"/>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752600"/>
            <a:ext cx="819867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355551"/>
      </p:ext>
    </p:extLst>
  </p:cSld>
  <p:clrMapOvr>
    <a:masterClrMapping/>
  </p:clrMapOvr>
  <p:transition>
    <p:newsfla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9.12 </a:t>
            </a:r>
            <a:r>
              <a:rPr lang="en-PH" sz="2000" dirty="0" smtClean="0">
                <a:ea typeface="MS PGothic" pitchFamily="34" charset="-128"/>
              </a:rPr>
              <a:t>In a random sample of n = 500 families owning television sets in the city of Hamilton, Canada, it is found that x = 340 subscribed to HBO. Find a 95% confidence interval for the actual proportion of families in this city who subscribe to HBO.</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86050"/>
            <a:ext cx="768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926840"/>
      </p:ext>
    </p:extLst>
  </p:cSld>
  <p:clrMapOvr>
    <a:masterClrMapping/>
  </p:clrMapOvr>
  <p:transition>
    <p:newsfla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smtClean="0">
              <a:ea typeface="MS PGothic" pitchFamily="34" charset="-128"/>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7239000" cy="3571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168833"/>
      </p:ext>
    </p:extLst>
  </p:cSld>
  <p:clrMapOvr>
    <a:masterClrMapping/>
  </p:clrMapOvr>
  <p:transition>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Theorem 9.3</a:t>
                </a:r>
              </a:p>
              <a:p>
                <a:pPr algn="just" eaLnBrk="1" hangingPunct="1">
                  <a:lnSpc>
                    <a:spcPct val="90000"/>
                  </a:lnSpc>
                  <a:buFontTx/>
                  <a:buNone/>
                </a:pPr>
                <a:r>
                  <a:rPr lang="en-PH" sz="2000" dirty="0" smtClean="0">
                    <a:ea typeface="MS PGothic" pitchFamily="34" charset="-128"/>
                  </a:rPr>
                  <a:t>If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𝑝</m:t>
                        </m:r>
                      </m:e>
                    </m:acc>
                  </m:oMath>
                </a14:m>
                <a:r>
                  <a:rPr lang="en-PH" sz="2000" dirty="0" smtClean="0">
                    <a:ea typeface="MS PGothic" pitchFamily="34" charset="-128"/>
                  </a:rPr>
                  <a:t> is used as an estimate of </a:t>
                </a:r>
                <a14:m>
                  <m:oMath xmlns:m="http://schemas.openxmlformats.org/officeDocument/2006/math">
                    <m:r>
                      <a:rPr lang="en-PH" sz="2000" b="0" i="1" smtClean="0">
                        <a:latin typeface="Cambria Math"/>
                        <a:ea typeface="MS PGothic" pitchFamily="34" charset="-128"/>
                      </a:rPr>
                      <m:t>𝑝</m:t>
                    </m:r>
                  </m:oMath>
                </a14:m>
                <a:r>
                  <a:rPr lang="en-PH" sz="2000" dirty="0" smtClean="0">
                    <a:ea typeface="MS PGothic" pitchFamily="34" charset="-128"/>
                  </a:rPr>
                  <a:t>, we can be </a:t>
                </a:r>
                <a14:m>
                  <m:oMath xmlns:m="http://schemas.openxmlformats.org/officeDocument/2006/math">
                    <m:d>
                      <m:dPr>
                        <m:ctrlPr>
                          <a:rPr lang="en-PH" sz="2000" i="1" smtClean="0">
                            <a:latin typeface="Cambria Math"/>
                            <a:ea typeface="MS PGothic" pitchFamily="34" charset="-128"/>
                          </a:rPr>
                        </m:ctrlPr>
                      </m:dPr>
                      <m:e>
                        <m:r>
                          <a:rPr lang="en-PH" sz="2000" b="0" i="1" smtClean="0">
                            <a:latin typeface="Cambria Math"/>
                            <a:ea typeface="MS PGothic" pitchFamily="34" charset="-128"/>
                          </a:rPr>
                          <m:t>1</m:t>
                        </m:r>
                        <m:r>
                          <a:rPr lang="en-PH" sz="2000" b="0" i="1" smtClean="0">
                            <a:latin typeface="Cambria Math"/>
                            <a:ea typeface="MS PGothic" pitchFamily="34" charset="-128"/>
                          </a:rPr>
                          <m:t>−</m:t>
                        </m:r>
                        <m:r>
                          <a:rPr lang="en-PH" sz="2000" b="0" i="1" smtClean="0">
                            <a:latin typeface="Cambria Math"/>
                            <a:ea typeface="Cambria Math"/>
                          </a:rPr>
                          <m:t>𝛼</m:t>
                        </m:r>
                      </m:e>
                    </m:d>
                    <m:r>
                      <a:rPr lang="en-PH" sz="2000" b="0" i="1" smtClean="0">
                        <a:latin typeface="Cambria Math"/>
                        <a:ea typeface="MS PGothic" pitchFamily="34" charset="-128"/>
                      </a:rPr>
                      <m:t>100</m:t>
                    </m:r>
                    <m:r>
                      <a:rPr lang="en-PH" sz="2000" b="0" i="1" smtClean="0">
                        <a:latin typeface="Cambria Math"/>
                        <a:ea typeface="MS PGothic" pitchFamily="34" charset="-128"/>
                      </a:rPr>
                      <m:t>%</m:t>
                    </m:r>
                  </m:oMath>
                </a14:m>
                <a:r>
                  <a:rPr lang="en-PH" sz="2000" dirty="0" smtClean="0">
                    <a:ea typeface="MS PGothic" pitchFamily="34" charset="-128"/>
                  </a:rPr>
                  <a:t> confident that the error will not exceed </a:t>
                </a:r>
                <a14:m>
                  <m:oMath xmlns:m="http://schemas.openxmlformats.org/officeDocument/2006/math">
                    <m:sSub>
                      <m:sSubPr>
                        <m:ctrlPr>
                          <a:rPr lang="en-PH" sz="2000" b="0" i="1" smtClean="0">
                            <a:latin typeface="Cambria Math"/>
                            <a:ea typeface="MS PGothic" pitchFamily="34" charset="-128"/>
                          </a:rPr>
                        </m:ctrlPr>
                      </m:sSubPr>
                      <m:e>
                        <m:r>
                          <a:rPr lang="en-PH" sz="2000" b="0" i="1" smtClean="0">
                            <a:latin typeface="Cambria Math"/>
                            <a:ea typeface="MS PGothic" pitchFamily="34" charset="-128"/>
                          </a:rPr>
                          <m:t>𝑧</m:t>
                        </m:r>
                      </m:e>
                      <m:sub>
                        <m:f>
                          <m:fPr>
                            <m:type m:val="lin"/>
                            <m:ctrlPr>
                              <a:rPr lang="en-PH" sz="2000" b="0" i="1" smtClean="0">
                                <a:latin typeface="Cambria Math"/>
                                <a:ea typeface="MS PGothic" pitchFamily="34" charset="-128"/>
                              </a:rPr>
                            </m:ctrlPr>
                          </m:fPr>
                          <m:num>
                            <m:r>
                              <a:rPr lang="en-PH" sz="2000" b="0" i="1" smtClean="0">
                                <a:latin typeface="Cambria Math"/>
                                <a:ea typeface="Cambria Math"/>
                              </a:rPr>
                              <m:t>𝛼</m:t>
                            </m:r>
                          </m:num>
                          <m:den>
                            <m:r>
                              <a:rPr lang="en-PH" sz="2000" b="0" i="1" smtClean="0">
                                <a:latin typeface="Cambria Math"/>
                                <a:ea typeface="MS PGothic" pitchFamily="34" charset="-128"/>
                              </a:rPr>
                              <m:t>2</m:t>
                            </m:r>
                          </m:den>
                        </m:f>
                      </m:sub>
                    </m:sSub>
                    <m:rad>
                      <m:radPr>
                        <m:degHide m:val="on"/>
                        <m:ctrlPr>
                          <a:rPr lang="en-PH" sz="2000" b="0" i="1" smtClean="0">
                            <a:latin typeface="Cambria Math"/>
                            <a:ea typeface="MS PGothic" pitchFamily="34" charset="-128"/>
                          </a:rPr>
                        </m:ctrlPr>
                      </m:radPr>
                      <m:deg/>
                      <m:e>
                        <m:f>
                          <m:fPr>
                            <m:type m:val="lin"/>
                            <m:ctrlPr>
                              <a:rPr lang="en-PH" sz="2000" b="0" i="1" smtClean="0">
                                <a:latin typeface="Cambria Math"/>
                                <a:ea typeface="MS PGothic" pitchFamily="34" charset="-128"/>
                              </a:rPr>
                            </m:ctrlPr>
                          </m:fPr>
                          <m:num>
                            <m:acc>
                              <m:accPr>
                                <m:chr m:val="̂"/>
                                <m:ctrlPr>
                                  <a:rPr lang="en-PH" sz="2000" b="0" i="1" smtClean="0">
                                    <a:latin typeface="Cambria Math"/>
                                    <a:ea typeface="MS PGothic" pitchFamily="34" charset="-128"/>
                                  </a:rPr>
                                </m:ctrlPr>
                              </m:accPr>
                              <m:e>
                                <m:r>
                                  <a:rPr lang="en-PH" sz="2000" b="0" i="1" smtClean="0">
                                    <a:latin typeface="Cambria Math"/>
                                    <a:ea typeface="MS PGothic" pitchFamily="34" charset="-128"/>
                                  </a:rPr>
                                  <m:t>𝑝</m:t>
                                </m:r>
                              </m:e>
                            </m:acc>
                            <m:acc>
                              <m:accPr>
                                <m:chr m:val="̂"/>
                                <m:ctrlPr>
                                  <a:rPr lang="en-PH" sz="2000" b="0" i="1" smtClean="0">
                                    <a:latin typeface="Cambria Math"/>
                                    <a:ea typeface="MS PGothic" pitchFamily="34" charset="-128"/>
                                  </a:rPr>
                                </m:ctrlPr>
                              </m:accPr>
                              <m:e>
                                <m:r>
                                  <a:rPr lang="en-PH" sz="2000" b="0" i="1" smtClean="0">
                                    <a:latin typeface="Cambria Math"/>
                                    <a:ea typeface="MS PGothic" pitchFamily="34" charset="-128"/>
                                  </a:rPr>
                                  <m:t>𝑞</m:t>
                                </m:r>
                              </m:e>
                            </m:acc>
                          </m:num>
                          <m:den>
                            <m:r>
                              <a:rPr lang="en-PH" sz="2000" b="0" i="1" smtClean="0">
                                <a:latin typeface="Cambria Math"/>
                                <a:ea typeface="MS PGothic" pitchFamily="34" charset="-128"/>
                              </a:rPr>
                              <m:t>𝑛</m:t>
                            </m:r>
                          </m:den>
                        </m:f>
                      </m:e>
                    </m:rad>
                  </m:oMath>
                </a14:m>
                <a:r>
                  <a:rPr lang="en-PH" sz="2000" dirty="0" smtClean="0">
                    <a:ea typeface="MS PGothic" pitchFamily="34" charset="-128"/>
                  </a:rPr>
                  <a:t>.</a:t>
                </a:r>
                <a:endParaRPr lang="en-PH" sz="2000" dirty="0">
                  <a:ea typeface="MS PGothic" pitchFamily="34" charset="-128"/>
                </a:endParaRPr>
              </a:p>
              <a:p>
                <a:pPr algn="just" eaLnBrk="1" hangingPunct="1">
                  <a:lnSpc>
                    <a:spcPct val="90000"/>
                  </a:lnSpc>
                  <a:buFontTx/>
                  <a:buNone/>
                </a:pPr>
                <a:endParaRPr lang="en-PH" sz="2000" dirty="0">
                  <a:ea typeface="MS PGothic" pitchFamily="34" charset="-128"/>
                </a:endParaRPr>
              </a:p>
              <a:p>
                <a:pPr algn="just" eaLnBrk="1" hangingPunct="1">
                  <a:lnSpc>
                    <a:spcPct val="90000"/>
                  </a:lnSpc>
                  <a:buFontTx/>
                  <a:buNone/>
                </a:pPr>
                <a:r>
                  <a:rPr lang="en-PH" sz="2000" b="1" dirty="0" smtClean="0">
                    <a:ea typeface="MS PGothic" pitchFamily="34" charset="-128"/>
                  </a:rPr>
                  <a:t>Theorem </a:t>
                </a:r>
                <a:r>
                  <a:rPr lang="en-PH" sz="2000" b="1" dirty="0" smtClean="0">
                    <a:ea typeface="MS PGothic" pitchFamily="34" charset="-128"/>
                  </a:rPr>
                  <a:t>9.4</a:t>
                </a:r>
              </a:p>
              <a:p>
                <a:pPr algn="just" eaLnBrk="1" hangingPunct="1">
                  <a:lnSpc>
                    <a:spcPct val="90000"/>
                  </a:lnSpc>
                  <a:buFontTx/>
                  <a:buNone/>
                </a:pPr>
                <a:r>
                  <a:rPr lang="en-PH" sz="2000" dirty="0" smtClean="0">
                    <a:ea typeface="MS PGothic" pitchFamily="34" charset="-128"/>
                  </a:rPr>
                  <a:t>If </a:t>
                </a:r>
                <a14:m>
                  <m:oMath xmlns:m="http://schemas.openxmlformats.org/officeDocument/2006/math">
                    <m:acc>
                      <m:accPr>
                        <m:chr m:val="̂"/>
                        <m:ctrlPr>
                          <a:rPr lang="en-PH" sz="2000" i="1">
                            <a:latin typeface="Cambria Math"/>
                            <a:ea typeface="MS PGothic" pitchFamily="34" charset="-128"/>
                          </a:rPr>
                        </m:ctrlPr>
                      </m:accPr>
                      <m:e>
                        <m:r>
                          <a:rPr lang="en-PH" sz="2000" i="1">
                            <a:latin typeface="Cambria Math"/>
                            <a:ea typeface="MS PGothic" pitchFamily="34" charset="-128"/>
                          </a:rPr>
                          <m:t>𝑝</m:t>
                        </m:r>
                      </m:e>
                    </m:acc>
                  </m:oMath>
                </a14:m>
                <a:r>
                  <a:rPr lang="en-PH" sz="2000" dirty="0" smtClean="0">
                    <a:ea typeface="MS PGothic" pitchFamily="34" charset="-128"/>
                  </a:rPr>
                  <a:t> is used as an estimate of </a:t>
                </a:r>
                <a14:m>
                  <m:oMath xmlns:m="http://schemas.openxmlformats.org/officeDocument/2006/math">
                    <m:r>
                      <a:rPr lang="en-PH" sz="2000" b="0" i="1" smtClean="0">
                        <a:latin typeface="Cambria Math"/>
                        <a:ea typeface="MS PGothic" pitchFamily="34" charset="-128"/>
                      </a:rPr>
                      <m:t>𝑝</m:t>
                    </m:r>
                  </m:oMath>
                </a14:m>
                <a:r>
                  <a:rPr lang="en-PH" sz="2000" dirty="0">
                    <a:ea typeface="MS PGothic" pitchFamily="34" charset="-128"/>
                  </a:rPr>
                  <a:t>, we can be </a:t>
                </a:r>
                <a14:m>
                  <m:oMath xmlns:m="http://schemas.openxmlformats.org/officeDocument/2006/math">
                    <m:d>
                      <m:dPr>
                        <m:ctrlPr>
                          <a:rPr lang="en-PH" sz="2000" i="1">
                            <a:latin typeface="Cambria Math"/>
                            <a:ea typeface="MS PGothic" pitchFamily="34" charset="-128"/>
                          </a:rPr>
                        </m:ctrlPr>
                      </m:dPr>
                      <m:e>
                        <m:r>
                          <a:rPr lang="en-PH" sz="2000" i="1">
                            <a:latin typeface="Cambria Math"/>
                            <a:ea typeface="MS PGothic" pitchFamily="34" charset="-128"/>
                          </a:rPr>
                          <m:t>1</m:t>
                        </m:r>
                        <m:r>
                          <a:rPr lang="en-PH" sz="2000" i="1">
                            <a:latin typeface="Cambria Math"/>
                            <a:ea typeface="MS PGothic" pitchFamily="34" charset="-128"/>
                          </a:rPr>
                          <m:t>−</m:t>
                        </m:r>
                        <m:r>
                          <a:rPr lang="en-PH" sz="2000" i="1">
                            <a:latin typeface="Cambria Math"/>
                            <a:ea typeface="Cambria Math"/>
                          </a:rPr>
                          <m:t>𝛼</m:t>
                        </m:r>
                      </m:e>
                    </m:d>
                    <m:r>
                      <a:rPr lang="en-PH" sz="2000" i="1">
                        <a:latin typeface="Cambria Math"/>
                        <a:ea typeface="MS PGothic" pitchFamily="34" charset="-128"/>
                      </a:rPr>
                      <m:t>100</m:t>
                    </m:r>
                    <m:r>
                      <a:rPr lang="en-PH" sz="2000" i="1">
                        <a:latin typeface="Cambria Math"/>
                        <a:ea typeface="MS PGothic" pitchFamily="34" charset="-128"/>
                      </a:rPr>
                      <m:t>%</m:t>
                    </m:r>
                  </m:oMath>
                </a14:m>
                <a:r>
                  <a:rPr lang="en-PH" sz="2000" dirty="0">
                    <a:ea typeface="MS PGothic" pitchFamily="34" charset="-128"/>
                  </a:rPr>
                  <a:t> confident that the error will </a:t>
                </a:r>
                <a:r>
                  <a:rPr lang="en-PH" sz="2000" dirty="0" smtClean="0">
                    <a:ea typeface="MS PGothic" pitchFamily="34" charset="-128"/>
                  </a:rPr>
                  <a:t>be less than a specified amount </a:t>
                </a:r>
                <a14:m>
                  <m:oMath xmlns:m="http://schemas.openxmlformats.org/officeDocument/2006/math">
                    <m:r>
                      <a:rPr lang="en-PH" sz="2000" b="0" i="1" smtClean="0">
                        <a:latin typeface="Cambria Math"/>
                        <a:ea typeface="MS PGothic" pitchFamily="34" charset="-128"/>
                      </a:rPr>
                      <m:t>𝑒</m:t>
                    </m:r>
                  </m:oMath>
                </a14:m>
                <a:r>
                  <a:rPr lang="en-PH" sz="2000" dirty="0" smtClean="0">
                    <a:ea typeface="MS PGothic" pitchFamily="34" charset="-128"/>
                  </a:rPr>
                  <a:t> when the sample size is approximately</a:t>
                </a:r>
              </a:p>
              <a:p>
                <a:pPr algn="just" eaLnBrk="1" hangingPunct="1">
                  <a:lnSpc>
                    <a:spcPct val="90000"/>
                  </a:lnSpc>
                  <a:buFontTx/>
                  <a:buNone/>
                </a:pPr>
                <a14:m>
                  <m:oMathPara xmlns:m="http://schemas.openxmlformats.org/officeDocument/2006/math">
                    <m:oMathParaPr>
                      <m:jc m:val="centerGroup"/>
                    </m:oMathParaPr>
                    <m:oMath xmlns:m="http://schemas.openxmlformats.org/officeDocument/2006/math">
                      <m:r>
                        <a:rPr lang="en-PH" sz="2000" b="0" i="1" smtClean="0">
                          <a:latin typeface="Cambria Math"/>
                          <a:ea typeface="MS PGothic" pitchFamily="34" charset="-128"/>
                        </a:rPr>
                        <m:t>𝑛</m:t>
                      </m:r>
                      <m:r>
                        <a:rPr lang="en-PH" sz="2000" b="0" i="1" smtClean="0">
                          <a:latin typeface="Cambria Math"/>
                          <a:ea typeface="MS PGothic" pitchFamily="34" charset="-128"/>
                        </a:rPr>
                        <m:t>=</m:t>
                      </m:r>
                      <m:f>
                        <m:fPr>
                          <m:ctrlPr>
                            <a:rPr lang="en-PH" sz="2000" b="0" i="1" smtClean="0">
                              <a:latin typeface="Cambria Math"/>
                              <a:ea typeface="MS PGothic" pitchFamily="34" charset="-128"/>
                            </a:rPr>
                          </m:ctrlPr>
                        </m:fPr>
                        <m:num>
                          <m:sSubSup>
                            <m:sSubSupPr>
                              <m:ctrlPr>
                                <a:rPr lang="en-PH" sz="2000" b="0" i="1" smtClean="0">
                                  <a:latin typeface="Cambria Math"/>
                                  <a:ea typeface="MS PGothic" pitchFamily="34" charset="-128"/>
                                </a:rPr>
                              </m:ctrlPr>
                            </m:sSubSupPr>
                            <m:e>
                              <m:r>
                                <a:rPr lang="en-PH" sz="2000" b="0" i="1" smtClean="0">
                                  <a:latin typeface="Cambria Math"/>
                                  <a:ea typeface="MS PGothic" pitchFamily="34" charset="-128"/>
                                </a:rPr>
                                <m:t>𝑧</m:t>
                              </m:r>
                            </m:e>
                            <m:sub>
                              <m:f>
                                <m:fPr>
                                  <m:type m:val="lin"/>
                                  <m:ctrlPr>
                                    <a:rPr lang="en-PH" sz="2000" b="0" i="1" smtClean="0">
                                      <a:latin typeface="Cambria Math"/>
                                      <a:ea typeface="MS PGothic" pitchFamily="34" charset="-128"/>
                                    </a:rPr>
                                  </m:ctrlPr>
                                </m:fPr>
                                <m:num>
                                  <m:r>
                                    <a:rPr lang="en-PH" sz="2000" b="0" i="1" smtClean="0">
                                      <a:latin typeface="Cambria Math"/>
                                      <a:ea typeface="Cambria Math"/>
                                    </a:rPr>
                                    <m:t>𝛼</m:t>
                                  </m:r>
                                </m:num>
                                <m:den>
                                  <m:r>
                                    <a:rPr lang="en-PH" sz="2000" b="0" i="1" smtClean="0">
                                      <a:latin typeface="Cambria Math"/>
                                      <a:ea typeface="MS PGothic" pitchFamily="34" charset="-128"/>
                                    </a:rPr>
                                    <m:t>2</m:t>
                                  </m:r>
                                </m:den>
                              </m:f>
                            </m:sub>
                            <m:sup>
                              <m:r>
                                <a:rPr lang="en-PH" sz="2000" b="0" i="1" smtClean="0">
                                  <a:latin typeface="Cambria Math"/>
                                  <a:ea typeface="MS PGothic" pitchFamily="34" charset="-128"/>
                                </a:rPr>
                                <m:t>2</m:t>
                              </m:r>
                            </m:sup>
                          </m:sSubSup>
                          <m:acc>
                            <m:accPr>
                              <m:chr m:val="̂"/>
                              <m:ctrlPr>
                                <a:rPr lang="en-PH" sz="2000" b="0" i="1" smtClean="0">
                                  <a:latin typeface="Cambria Math"/>
                                  <a:ea typeface="MS PGothic" pitchFamily="34" charset="-128"/>
                                </a:rPr>
                              </m:ctrlPr>
                            </m:accPr>
                            <m:e>
                              <m:r>
                                <a:rPr lang="en-PH" sz="2000" b="0" i="1" smtClean="0">
                                  <a:latin typeface="Cambria Math"/>
                                  <a:ea typeface="MS PGothic" pitchFamily="34" charset="-128"/>
                                </a:rPr>
                                <m:t>𝑝</m:t>
                              </m:r>
                            </m:e>
                          </m:acc>
                          <m:acc>
                            <m:accPr>
                              <m:chr m:val="̂"/>
                              <m:ctrlPr>
                                <a:rPr lang="en-PH" sz="2000" b="0" i="1" smtClean="0">
                                  <a:latin typeface="Cambria Math"/>
                                  <a:ea typeface="MS PGothic" pitchFamily="34" charset="-128"/>
                                </a:rPr>
                              </m:ctrlPr>
                            </m:accPr>
                            <m:e>
                              <m:r>
                                <a:rPr lang="en-PH" sz="2000" b="0" i="1" smtClean="0">
                                  <a:latin typeface="Cambria Math"/>
                                  <a:ea typeface="MS PGothic" pitchFamily="34" charset="-128"/>
                                </a:rPr>
                                <m:t>𝑞</m:t>
                              </m:r>
                            </m:e>
                          </m:acc>
                        </m:num>
                        <m:den>
                          <m:sSup>
                            <m:sSupPr>
                              <m:ctrlPr>
                                <a:rPr lang="en-PH" sz="2000" b="0" i="1" smtClean="0">
                                  <a:latin typeface="Cambria Math"/>
                                  <a:ea typeface="MS PGothic" pitchFamily="34" charset="-128"/>
                                </a:rPr>
                              </m:ctrlPr>
                            </m:sSupPr>
                            <m:e>
                              <m:r>
                                <a:rPr lang="en-PH" sz="2000" b="0" i="1" smtClean="0">
                                  <a:latin typeface="Cambria Math"/>
                                  <a:ea typeface="MS PGothic" pitchFamily="34" charset="-128"/>
                                </a:rPr>
                                <m:t>𝑒</m:t>
                              </m:r>
                            </m:e>
                            <m:sup>
                              <m:r>
                                <a:rPr lang="en-PH" sz="2000" b="0" i="1" smtClean="0">
                                  <a:latin typeface="Cambria Math"/>
                                  <a:ea typeface="MS PGothic" pitchFamily="34" charset="-128"/>
                                </a:rPr>
                                <m:t>2</m:t>
                              </m:r>
                            </m:sup>
                          </m:sSup>
                        </m:den>
                      </m:f>
                      <m:r>
                        <a:rPr lang="en-PH" sz="2000" b="0" i="1" smtClean="0">
                          <a:latin typeface="Cambria Math"/>
                          <a:ea typeface="MS PGothic" pitchFamily="34" charset="-128"/>
                        </a:rPr>
                        <m:t>.</m:t>
                      </m:r>
                    </m:oMath>
                  </m:oMathPara>
                </a14:m>
                <a:endParaRPr lang="en-PH" sz="2000" dirty="0">
                  <a:ea typeface="MS PGothic" pitchFamily="34" charset="-128"/>
                </a:endParaRP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371600"/>
                <a:ext cx="8001000" cy="4343400"/>
              </a:xfrm>
              <a:blipFill rotWithShape="1">
                <a:blip r:embed="rId2"/>
                <a:stretch>
                  <a:fillRect l="-762" t="-1262" r="-1599"/>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2254399231"/>
      </p:ext>
    </p:extLst>
  </p:cSld>
  <p:clrMapOvr>
    <a:masterClrMapping/>
  </p:clrMapOvr>
  <p:transition>
    <p:newsfla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9.13 </a:t>
            </a:r>
            <a:r>
              <a:rPr lang="en-PH" sz="2000" dirty="0" smtClean="0">
                <a:ea typeface="MS PGothic" pitchFamily="34" charset="-128"/>
              </a:rPr>
              <a:t>How large a sample is required in Example 9.12 if we want to be 95% confident that our estimate of p is within 0.02?</a:t>
            </a:r>
          </a:p>
          <a:p>
            <a:pPr algn="just" eaLnBrk="1" hangingPunct="1">
              <a:lnSpc>
                <a:spcPct val="90000"/>
              </a:lnSpc>
              <a:buFontTx/>
              <a:buNone/>
            </a:pPr>
            <a:r>
              <a:rPr lang="en-PH" sz="2000" dirty="0" smtClean="0">
                <a:ea typeface="MS PGothic" pitchFamily="34" charset="-128"/>
              </a:rPr>
              <a:t>Solution:</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199"/>
            <a:ext cx="7467600" cy="228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3140691"/>
      </p:ext>
    </p:extLst>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Theorem 9.5</a:t>
                </a:r>
              </a:p>
              <a:p>
                <a:pPr algn="just" eaLnBrk="1" hangingPunct="1">
                  <a:lnSpc>
                    <a:spcPct val="90000"/>
                  </a:lnSpc>
                  <a:buFontTx/>
                  <a:buNone/>
                </a:pPr>
                <a:endParaRPr lang="en-PH" sz="2000" b="1" dirty="0">
                  <a:ea typeface="MS PGothic" pitchFamily="34" charset="-128"/>
                </a:endParaRPr>
              </a:p>
              <a:p>
                <a:pPr algn="just" eaLnBrk="1" hangingPunct="1">
                  <a:lnSpc>
                    <a:spcPct val="90000"/>
                  </a:lnSpc>
                  <a:buFontTx/>
                  <a:buNone/>
                </a:pPr>
                <a:r>
                  <a:rPr lang="en-PH" sz="2000" dirty="0" smtClean="0">
                    <a:ea typeface="MS PGothic" pitchFamily="34" charset="-128"/>
                  </a:rPr>
                  <a:t>If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𝑝</m:t>
                        </m:r>
                      </m:e>
                    </m:acc>
                  </m:oMath>
                </a14:m>
                <a:r>
                  <a:rPr lang="en-PH" sz="2000" dirty="0" smtClean="0">
                    <a:ea typeface="MS PGothic" pitchFamily="34" charset="-128"/>
                  </a:rPr>
                  <a:t> is used as an estimate of </a:t>
                </a:r>
                <a14:m>
                  <m:oMath xmlns:m="http://schemas.openxmlformats.org/officeDocument/2006/math">
                    <m:r>
                      <a:rPr lang="en-PH" sz="2000" b="0" i="1" smtClean="0">
                        <a:latin typeface="Cambria Math"/>
                        <a:ea typeface="MS PGothic" pitchFamily="34" charset="-128"/>
                      </a:rPr>
                      <m:t>𝑝</m:t>
                    </m:r>
                  </m:oMath>
                </a14:m>
                <a:r>
                  <a:rPr lang="en-PH" sz="2000" dirty="0" smtClean="0">
                    <a:ea typeface="MS PGothic" pitchFamily="34" charset="-128"/>
                  </a:rPr>
                  <a:t>, we can be at least </a:t>
                </a:r>
                <a14:m>
                  <m:oMath xmlns:m="http://schemas.openxmlformats.org/officeDocument/2006/math">
                    <m:d>
                      <m:dPr>
                        <m:ctrlPr>
                          <a:rPr lang="en-PH" sz="2000" i="1" smtClean="0">
                            <a:latin typeface="Cambria Math"/>
                            <a:ea typeface="MS PGothic" pitchFamily="34" charset="-128"/>
                          </a:rPr>
                        </m:ctrlPr>
                      </m:dPr>
                      <m:e>
                        <m:r>
                          <a:rPr lang="en-PH" sz="2000" b="0" i="1" smtClean="0">
                            <a:latin typeface="Cambria Math"/>
                            <a:ea typeface="MS PGothic" pitchFamily="34" charset="-128"/>
                          </a:rPr>
                          <m:t>1−</m:t>
                        </m:r>
                        <m:r>
                          <a:rPr lang="en-PH" sz="2000" b="0" i="1" smtClean="0">
                            <a:latin typeface="Cambria Math"/>
                            <a:ea typeface="Cambria Math"/>
                          </a:rPr>
                          <m:t>𝛼</m:t>
                        </m:r>
                      </m:e>
                    </m:d>
                    <m:r>
                      <a:rPr lang="en-PH" sz="2000" b="0" i="1" smtClean="0">
                        <a:latin typeface="Cambria Math"/>
                        <a:ea typeface="MS PGothic" pitchFamily="34" charset="-128"/>
                      </a:rPr>
                      <m:t>100%</m:t>
                    </m:r>
                  </m:oMath>
                </a14:m>
                <a:r>
                  <a:rPr lang="en-PH" sz="2000" dirty="0" smtClean="0">
                    <a:ea typeface="MS PGothic" pitchFamily="34" charset="-128"/>
                  </a:rPr>
                  <a:t> confident that the error will not exceed a specified amount </a:t>
                </a:r>
                <a14:m>
                  <m:oMath xmlns:m="http://schemas.openxmlformats.org/officeDocument/2006/math">
                    <m:r>
                      <a:rPr lang="en-PH" sz="2000" b="0" i="1" smtClean="0">
                        <a:latin typeface="Cambria Math"/>
                        <a:ea typeface="MS PGothic" pitchFamily="34" charset="-128"/>
                      </a:rPr>
                      <m:t>𝑒</m:t>
                    </m:r>
                  </m:oMath>
                </a14:m>
                <a:r>
                  <a:rPr lang="en-PH" sz="2000" dirty="0" smtClean="0">
                    <a:ea typeface="MS PGothic" pitchFamily="34" charset="-128"/>
                  </a:rPr>
                  <a:t> when the sample size is</a:t>
                </a:r>
              </a:p>
              <a:p>
                <a:pPr algn="just" eaLnBrk="1" hangingPunct="1">
                  <a:lnSpc>
                    <a:spcPct val="90000"/>
                  </a:lnSpc>
                  <a:buNone/>
                </a:pPr>
                <a14:m>
                  <m:oMathPara xmlns:m="http://schemas.openxmlformats.org/officeDocument/2006/math">
                    <m:oMathParaPr>
                      <m:jc m:val="centerGroup"/>
                    </m:oMathParaPr>
                    <m:oMath xmlns:m="http://schemas.openxmlformats.org/officeDocument/2006/math">
                      <m:r>
                        <a:rPr lang="en-PH" sz="2000" i="1">
                          <a:latin typeface="Cambria Math"/>
                          <a:ea typeface="MS PGothic" pitchFamily="34" charset="-128"/>
                        </a:rPr>
                        <m:t>𝑛</m:t>
                      </m:r>
                      <m:r>
                        <a:rPr lang="en-PH" sz="2000" i="1">
                          <a:latin typeface="Cambria Math"/>
                          <a:ea typeface="MS PGothic" pitchFamily="34" charset="-128"/>
                        </a:rPr>
                        <m:t>=</m:t>
                      </m:r>
                      <m:f>
                        <m:fPr>
                          <m:ctrlPr>
                            <a:rPr lang="en-PH" sz="2000" i="1">
                              <a:latin typeface="Cambria Math"/>
                              <a:ea typeface="MS PGothic" pitchFamily="34" charset="-128"/>
                            </a:rPr>
                          </m:ctrlPr>
                        </m:fPr>
                        <m:num>
                          <m:sSubSup>
                            <m:sSubSupPr>
                              <m:ctrlPr>
                                <a:rPr lang="en-PH" sz="2000" i="1">
                                  <a:latin typeface="Cambria Math"/>
                                  <a:ea typeface="MS PGothic" pitchFamily="34" charset="-128"/>
                                </a:rPr>
                              </m:ctrlPr>
                            </m:sSubSupPr>
                            <m:e>
                              <m:r>
                                <a:rPr lang="en-PH" sz="2000" i="1">
                                  <a:latin typeface="Cambria Math"/>
                                  <a:ea typeface="MS PGothic" pitchFamily="34" charset="-128"/>
                                </a:rPr>
                                <m:t>𝑧</m:t>
                              </m:r>
                            </m:e>
                            <m:sub>
                              <m:f>
                                <m:fPr>
                                  <m:type m:val="lin"/>
                                  <m:ctrlPr>
                                    <a:rPr lang="en-PH" sz="2000" i="1">
                                      <a:latin typeface="Cambria Math"/>
                                      <a:ea typeface="MS PGothic" pitchFamily="34" charset="-128"/>
                                    </a:rPr>
                                  </m:ctrlPr>
                                </m:fPr>
                                <m:num>
                                  <m:r>
                                    <a:rPr lang="en-PH" sz="2000" i="1">
                                      <a:latin typeface="Cambria Math"/>
                                      <a:ea typeface="Cambria Math"/>
                                    </a:rPr>
                                    <m:t>𝛼</m:t>
                                  </m:r>
                                </m:num>
                                <m:den>
                                  <m:r>
                                    <a:rPr lang="en-PH" sz="2000" i="1">
                                      <a:latin typeface="Cambria Math"/>
                                      <a:ea typeface="MS PGothic" pitchFamily="34" charset="-128"/>
                                    </a:rPr>
                                    <m:t>2</m:t>
                                  </m:r>
                                </m:den>
                              </m:f>
                            </m:sub>
                            <m:sup>
                              <m:r>
                                <a:rPr lang="en-PH" sz="2000" i="1">
                                  <a:latin typeface="Cambria Math"/>
                                  <a:ea typeface="MS PGothic" pitchFamily="34" charset="-128"/>
                                </a:rPr>
                                <m:t>2</m:t>
                              </m:r>
                            </m:sup>
                          </m:sSubSup>
                        </m:num>
                        <m:den>
                          <m:sSup>
                            <m:sSupPr>
                              <m:ctrlPr>
                                <a:rPr lang="en-PH" sz="2000" i="1">
                                  <a:latin typeface="Cambria Math"/>
                                  <a:ea typeface="MS PGothic" pitchFamily="34" charset="-128"/>
                                </a:rPr>
                              </m:ctrlPr>
                            </m:sSupPr>
                            <m:e>
                              <m:r>
                                <a:rPr lang="en-PH" sz="2000" b="0" i="1" smtClean="0">
                                  <a:latin typeface="Cambria Math"/>
                                  <a:ea typeface="MS PGothic" pitchFamily="34" charset="-128"/>
                                </a:rPr>
                                <m:t>4</m:t>
                              </m:r>
                              <m:r>
                                <a:rPr lang="en-PH" sz="2000" i="1">
                                  <a:latin typeface="Cambria Math"/>
                                  <a:ea typeface="MS PGothic" pitchFamily="34" charset="-128"/>
                                </a:rPr>
                                <m:t>𝑒</m:t>
                              </m:r>
                            </m:e>
                            <m:sup>
                              <m:r>
                                <a:rPr lang="en-PH" sz="2000" i="1">
                                  <a:latin typeface="Cambria Math"/>
                                  <a:ea typeface="MS PGothic" pitchFamily="34" charset="-128"/>
                                </a:rPr>
                                <m:t>2</m:t>
                              </m:r>
                            </m:sup>
                          </m:sSup>
                        </m:den>
                      </m:f>
                      <m:r>
                        <a:rPr lang="en-PH" sz="2000" i="1">
                          <a:latin typeface="Cambria Math"/>
                          <a:ea typeface="MS PGothic" pitchFamily="34" charset="-128"/>
                        </a:rPr>
                        <m:t>.</m:t>
                      </m:r>
                    </m:oMath>
                  </m:oMathPara>
                </a14:m>
                <a:endParaRPr lang="en-PH" sz="2000" dirty="0">
                  <a:ea typeface="MS PGothic" pitchFamily="34" charset="-128"/>
                </a:endParaRPr>
              </a:p>
              <a:p>
                <a:pPr algn="just" eaLnBrk="1" hangingPunct="1">
                  <a:lnSpc>
                    <a:spcPct val="90000"/>
                  </a:lnSpc>
                  <a:buFontTx/>
                  <a:buNone/>
                </a:pPr>
                <a:endParaRPr lang="en-PH" sz="2000" dirty="0" smtClean="0">
                  <a:ea typeface="MS PGothic" pitchFamily="34" charset="-128"/>
                </a:endParaRP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371600"/>
                <a:ext cx="8001000" cy="4343400"/>
              </a:xfrm>
              <a:blipFill rotWithShape="1">
                <a:blip r:embed="rId2"/>
                <a:stretch>
                  <a:fillRect l="-762" t="-1262" r="-1599"/>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4252667882"/>
      </p:ext>
    </p:extLst>
  </p:cSld>
  <p:clrMapOvr>
    <a:masterClrMapping/>
  </p:clrMapOvr>
  <p:transition>
    <p:newsfla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a Proportion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9.14 </a:t>
            </a:r>
            <a:r>
              <a:rPr lang="en-PH" sz="2000" dirty="0" smtClean="0">
                <a:ea typeface="MS PGothic" pitchFamily="34" charset="-128"/>
              </a:rPr>
              <a:t>How large a sample is required in Example 9.12 if we want to be at least 95% confident that our estimate of p is within 0.02?</a:t>
            </a:r>
          </a:p>
          <a:p>
            <a:pPr algn="just" eaLnBrk="1" hangingPunct="1">
              <a:lnSpc>
                <a:spcPct val="90000"/>
              </a:lnSpc>
              <a:buFontTx/>
              <a:buNone/>
            </a:pPr>
            <a:r>
              <a:rPr lang="en-PH" sz="2000" dirty="0" smtClean="0">
                <a:ea typeface="MS PGothic" pitchFamily="34" charset="-128"/>
              </a:rPr>
              <a:t>Solution:</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8305800" cy="201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8493460"/>
      </p:ext>
    </p:extLst>
  </p:cSld>
  <p:clrMapOvr>
    <a:masterClrMapping/>
  </p:clrMapOvr>
  <p:transition>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2800" b="1" dirty="0" smtClean="0">
                <a:latin typeface="Copperplate Gothic Bold" pitchFamily="34" charset="0"/>
              </a:rPr>
              <a:t>Two Samples: Estimating the Difference Between Two Proportions</a:t>
            </a:r>
            <a:endParaRPr lang="en-US" sz="2800" b="1" dirty="0" smtClean="0">
              <a:latin typeface="Copperplate Gothic Bold" pitchFamily="34" charset="0"/>
            </a:endParaRPr>
          </a:p>
        </p:txBody>
      </p:sp>
      <p:sp>
        <p:nvSpPr>
          <p:cNvPr id="14339" name="Rectangle 5"/>
          <p:cNvSpPr>
            <a:spLocks noGrp="1" noChangeArrowheads="1"/>
          </p:cNvSpPr>
          <p:nvPr>
            <p:ph type="body" sz="half" idx="1"/>
          </p:nvPr>
        </p:nvSpPr>
        <p:spPr bwMode="auto">
          <a:xfrm>
            <a:off x="609600" y="1219200"/>
            <a:ext cx="8001000" cy="472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smtClean="0">
              <a:ea typeface="MS PGothic" pitchFamily="34" charset="-128"/>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790700"/>
            <a:ext cx="87446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323421"/>
      </p:ext>
    </p:extLst>
  </p:cSld>
  <p:clrMapOvr>
    <a:masterClrMapping/>
  </p:clrMapOvr>
  <p:transition>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Classical Methods of Estimation</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dirty="0" smtClean="0">
                    <a:ea typeface="MS PGothic" pitchFamily="34" charset="-128"/>
                  </a:rPr>
                  <a:t>A point estimate of some </a:t>
                </a:r>
                <a:r>
                  <a:rPr lang="en-PH" sz="2000" dirty="0" smtClean="0">
                    <a:ea typeface="MS PGothic" pitchFamily="34" charset="-128"/>
                  </a:rPr>
                  <a:t>population </a:t>
                </a:r>
                <a:r>
                  <a:rPr lang="en-PH" sz="2000" dirty="0" smtClean="0">
                    <a:ea typeface="MS PGothic" pitchFamily="34" charset="-128"/>
                  </a:rPr>
                  <a:t>parameter </a:t>
                </a:r>
                <a14:m>
                  <m:oMath xmlns:m="http://schemas.openxmlformats.org/officeDocument/2006/math">
                    <m:r>
                      <a:rPr lang="en-PH" sz="2000" i="1" smtClean="0">
                        <a:latin typeface="Cambria Math"/>
                        <a:ea typeface="Cambria Math"/>
                      </a:rPr>
                      <m:t>𝜃</m:t>
                    </m:r>
                  </m:oMath>
                </a14:m>
                <a:r>
                  <a:rPr lang="en-PH" sz="2000" dirty="0" smtClean="0">
                    <a:ea typeface="MS PGothic" pitchFamily="34" charset="-128"/>
                  </a:rPr>
                  <a:t> is a single value </a:t>
                </a:r>
                <a14:m>
                  <m:oMath xmlns:m="http://schemas.openxmlformats.org/officeDocument/2006/math">
                    <m:acc>
                      <m:accPr>
                        <m:chr m:val="̂"/>
                        <m:ctrlPr>
                          <a:rPr lang="en-PH" sz="2000" i="1" smtClean="0">
                            <a:latin typeface="Cambria Math"/>
                            <a:ea typeface="MS PGothic" pitchFamily="34" charset="-128"/>
                          </a:rPr>
                        </m:ctrlPr>
                      </m:accPr>
                      <m:e>
                        <m:r>
                          <a:rPr lang="en-PH" sz="2000" i="1" smtClean="0">
                            <a:latin typeface="Cambria Math"/>
                            <a:ea typeface="Cambria Math"/>
                          </a:rPr>
                          <m:t>𝜃</m:t>
                        </m:r>
                      </m:e>
                    </m:acc>
                  </m:oMath>
                </a14:m>
                <a:r>
                  <a:rPr lang="en-PH" sz="2000" dirty="0" smtClean="0">
                    <a:ea typeface="MS PGothic" pitchFamily="34" charset="-128"/>
                  </a:rPr>
                  <a:t> of a statistic </a:t>
                </a:r>
                <a14:m>
                  <m:oMath xmlns:m="http://schemas.openxmlformats.org/officeDocument/2006/math">
                    <m:acc>
                      <m:accPr>
                        <m:chr m:val="̂"/>
                        <m:ctrlPr>
                          <a:rPr lang="en-PH" sz="2000" i="1" smtClean="0">
                            <a:latin typeface="Cambria Math"/>
                            <a:ea typeface="MS PGothic" pitchFamily="34" charset="-128"/>
                          </a:rPr>
                        </m:ctrlPr>
                      </m:accPr>
                      <m:e>
                        <m:r>
                          <m:rPr>
                            <m:sty m:val="p"/>
                          </m:rPr>
                          <a:rPr lang="el-GR" sz="2000" i="1" smtClean="0">
                            <a:latin typeface="Cambria Math"/>
                            <a:ea typeface="MS PGothic" pitchFamily="34" charset="-128"/>
                          </a:rPr>
                          <m:t>Θ</m:t>
                        </m:r>
                      </m:e>
                    </m:acc>
                  </m:oMath>
                </a14:m>
                <a:r>
                  <a:rPr lang="en-PH" sz="2000" dirty="0" smtClean="0">
                    <a:ea typeface="MS PGothic" pitchFamily="34" charset="-128"/>
                  </a:rPr>
                  <a:t>. For example, the value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𝑥</m:t>
                        </m:r>
                      </m:e>
                    </m:acc>
                  </m:oMath>
                </a14:m>
                <a:r>
                  <a:rPr lang="en-PH" sz="2000" dirty="0" smtClean="0">
                    <a:ea typeface="MS PGothic" pitchFamily="34" charset="-128"/>
                  </a:rPr>
                  <a:t> of the statistic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𝑋</m:t>
                        </m:r>
                      </m:e>
                    </m:acc>
                  </m:oMath>
                </a14:m>
                <a:r>
                  <a:rPr lang="en-PH" sz="2000" dirty="0" smtClean="0">
                    <a:ea typeface="MS PGothic" pitchFamily="34" charset="-128"/>
                  </a:rPr>
                  <a:t>, computed from a sample of size </a:t>
                </a:r>
                <a14:m>
                  <m:oMath xmlns:m="http://schemas.openxmlformats.org/officeDocument/2006/math">
                    <m:r>
                      <a:rPr lang="en-PH" sz="2000" b="0" i="1" smtClean="0">
                        <a:latin typeface="Cambria Math"/>
                        <a:ea typeface="MS PGothic" pitchFamily="34" charset="-128"/>
                      </a:rPr>
                      <m:t>𝑛</m:t>
                    </m:r>
                  </m:oMath>
                </a14:m>
                <a:r>
                  <a:rPr lang="en-PH" sz="2000" dirty="0" smtClean="0">
                    <a:ea typeface="MS PGothic" pitchFamily="34" charset="-128"/>
                  </a:rPr>
                  <a:t>, is a point estimate of the population parameter </a:t>
                </a:r>
                <a14:m>
                  <m:oMath xmlns:m="http://schemas.openxmlformats.org/officeDocument/2006/math">
                    <m:r>
                      <a:rPr lang="en-PH" sz="2000" i="1" smtClean="0">
                        <a:latin typeface="Cambria Math"/>
                        <a:ea typeface="Cambria Math"/>
                      </a:rPr>
                      <m:t>𝜇</m:t>
                    </m:r>
                  </m:oMath>
                </a14:m>
                <a:r>
                  <a:rPr lang="en-PH" sz="2000" dirty="0" smtClean="0">
                    <a:ea typeface="MS PGothic" pitchFamily="34" charset="-128"/>
                  </a:rPr>
                  <a:t>. Similarly, </a:t>
                </a:r>
                <a14:m>
                  <m:oMath xmlns:m="http://schemas.openxmlformats.org/officeDocument/2006/math">
                    <m:acc>
                      <m:accPr>
                        <m:chr m:val="̂"/>
                        <m:ctrlPr>
                          <a:rPr lang="en-PH" sz="2000" i="1" smtClean="0">
                            <a:latin typeface="Cambria Math"/>
                            <a:ea typeface="MS PGothic" pitchFamily="34" charset="-128"/>
                          </a:rPr>
                        </m:ctrlPr>
                      </m:accPr>
                      <m:e>
                        <m:r>
                          <a:rPr lang="en-PH" sz="2000" b="0" i="1" smtClean="0">
                            <a:latin typeface="Cambria Math"/>
                            <a:ea typeface="MS PGothic" pitchFamily="34" charset="-128"/>
                          </a:rPr>
                          <m:t>𝑝</m:t>
                        </m:r>
                      </m:e>
                    </m:acc>
                    <m:r>
                      <a:rPr lang="en-PH" sz="2000" b="0" i="1" smtClean="0">
                        <a:latin typeface="Cambria Math"/>
                        <a:ea typeface="MS PGothic" pitchFamily="34" charset="-128"/>
                      </a:rPr>
                      <m:t>=</m:t>
                    </m:r>
                    <m:f>
                      <m:fPr>
                        <m:type m:val="lin"/>
                        <m:ctrlPr>
                          <a:rPr lang="en-PH" sz="2000" b="0" i="1" smtClean="0">
                            <a:latin typeface="Cambria Math"/>
                            <a:ea typeface="MS PGothic" pitchFamily="34" charset="-128"/>
                          </a:rPr>
                        </m:ctrlPr>
                      </m:fPr>
                      <m:num>
                        <m:r>
                          <a:rPr lang="en-PH" sz="2000" b="0" i="1" smtClean="0">
                            <a:latin typeface="Cambria Math"/>
                            <a:ea typeface="MS PGothic" pitchFamily="34" charset="-128"/>
                          </a:rPr>
                          <m:t>𝑥</m:t>
                        </m:r>
                      </m:num>
                      <m:den>
                        <m:r>
                          <a:rPr lang="en-PH" sz="2000" b="0" i="1" smtClean="0">
                            <a:latin typeface="Cambria Math"/>
                            <a:ea typeface="MS PGothic" pitchFamily="34" charset="-128"/>
                          </a:rPr>
                          <m:t>𝑛</m:t>
                        </m:r>
                      </m:den>
                    </m:f>
                  </m:oMath>
                </a14:m>
                <a:r>
                  <a:rPr lang="en-PH" sz="2000" dirty="0" smtClean="0">
                    <a:ea typeface="MS PGothic" pitchFamily="34" charset="-128"/>
                  </a:rPr>
                  <a:t> is a point estimated of the true proportion </a:t>
                </a:r>
                <a14:m>
                  <m:oMath xmlns:m="http://schemas.openxmlformats.org/officeDocument/2006/math">
                    <m:r>
                      <a:rPr lang="en-PH" sz="2000" b="0" i="1" smtClean="0">
                        <a:latin typeface="Cambria Math"/>
                        <a:ea typeface="MS PGothic" pitchFamily="34" charset="-128"/>
                      </a:rPr>
                      <m:t>𝑝</m:t>
                    </m:r>
                  </m:oMath>
                </a14:m>
                <a:r>
                  <a:rPr lang="en-PH" sz="2000" dirty="0" smtClean="0">
                    <a:ea typeface="MS PGothic" pitchFamily="34" charset="-128"/>
                  </a:rPr>
                  <a:t> for a binomial experiment.</a:t>
                </a: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600200"/>
                <a:ext cx="8001000" cy="4343400"/>
              </a:xfrm>
              <a:blipFill rotWithShape="1">
                <a:blip r:embed="rId2"/>
                <a:stretch>
                  <a:fillRect l="-762" t="-1124" r="-243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1785268583"/>
      </p:ext>
    </p:extLst>
  </p:cSld>
  <p:clrMapOvr>
    <a:masterClrMapping/>
  </p:clrMapOvr>
  <p:transition>
    <p:newsfla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2800" b="1" dirty="0">
                <a:latin typeface="Copperplate Gothic Bold" pitchFamily="34" charset="0"/>
              </a:rPr>
              <a:t>Two Samples: Estimating the Difference Between Two Proportions</a:t>
            </a:r>
            <a:endParaRPr lang="en-US" sz="2800" b="1" dirty="0" smtClean="0">
              <a:latin typeface="Copperplate Gothic Bold" pitchFamily="34" charset="0"/>
            </a:endParaRPr>
          </a:p>
        </p:txBody>
      </p:sp>
      <p:sp>
        <p:nvSpPr>
          <p:cNvPr id="14339" name="Rectangle 5"/>
          <p:cNvSpPr>
            <a:spLocks noGrp="1" noChangeArrowheads="1"/>
          </p:cNvSpPr>
          <p:nvPr>
            <p:ph type="body" sz="half" idx="1"/>
          </p:nvPr>
        </p:nvSpPr>
        <p:spPr bwMode="auto">
          <a:xfrm>
            <a:off x="609600" y="1143000"/>
            <a:ext cx="8001000" cy="487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9.15</a:t>
            </a:r>
            <a:r>
              <a:rPr lang="en-PH" sz="2000" dirty="0" smtClean="0">
                <a:ea typeface="MS PGothic" pitchFamily="34" charset="-128"/>
              </a:rPr>
              <a:t> A certain change in a process for manufacture of component parts is being considered. Samples are taken using both the existing and the new procedure so as to determine if the new process results in an improvement. If 75 of 1500 items from the existing procedure were found to be defective and 80 of 2000 items from th</a:t>
            </a:r>
            <a:r>
              <a:rPr lang="en-PH" sz="2000" dirty="0" smtClean="0">
                <a:ea typeface="MS PGothic" pitchFamily="34" charset="-128"/>
              </a:rPr>
              <a:t>e new procedure were found to be defective, find a 90% confidence interval for the true difference in the fraction of defectives between the existing and the new process.</a:t>
            </a:r>
            <a:endParaRPr lang="en-PH" sz="2000" dirty="0" smtClean="0">
              <a:ea typeface="MS PGothic" pitchFamily="34"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22" y="3429000"/>
            <a:ext cx="750437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685941"/>
      </p:ext>
    </p:extLst>
  </p:cSld>
  <p:clrMapOvr>
    <a:masterClrMapping/>
  </p:clrMapOvr>
  <p:transition>
    <p:newsfla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4000" b="1" dirty="0" smtClean="0">
                <a:latin typeface="Copperplate Gothic Bold" pitchFamily="34" charset="0"/>
              </a:rPr>
              <a:t>Single Sample: Estimating the Variance</a:t>
            </a:r>
            <a:endParaRPr lang="en-US" sz="4000" b="1" dirty="0" smtClean="0">
              <a:latin typeface="Copperplate Gothic Bold" pitchFamily="34" charset="0"/>
            </a:endParaRP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smtClean="0">
              <a:ea typeface="MS PGothic" pitchFamily="34" charset="-128"/>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23056"/>
            <a:ext cx="8610600" cy="195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524000"/>
            <a:ext cx="35052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804712"/>
      </p:ext>
    </p:extLst>
  </p:cSld>
  <p:clrMapOvr>
    <a:masterClrMapping/>
  </p:clrMapOvr>
  <p:transition>
    <p:newsfla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4000" b="1" dirty="0">
                <a:latin typeface="Copperplate Gothic Bold" pitchFamily="34" charset="0"/>
              </a:rPr>
              <a:t>Single Sample: Estimating the Variance</a:t>
            </a:r>
            <a:endParaRPr lang="en-US" sz="4000" b="1" dirty="0" smtClean="0">
              <a:latin typeface="Copperplate Gothic Bold" pitchFamily="34" charset="0"/>
            </a:endParaRP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9.16 </a:t>
            </a:r>
            <a:r>
              <a:rPr lang="en-PH" sz="2000" dirty="0" smtClean="0">
                <a:ea typeface="MS PGothic" pitchFamily="34" charset="-128"/>
              </a:rPr>
              <a:t>The following are the weights, in decagrams, of 10 packages of grass seed distributed by a certain company: 46.4, 46.1, 45.8, 47.0, 46.1, 45.9, 45.8, 46.9, 45.2, and 46.0. Find a 95% confidence interval for the variance of all such packages of grass seed distributed by this company, assuming a normal population.</a:t>
            </a:r>
            <a:endParaRPr lang="en-PH" sz="2000" dirty="0" smtClean="0">
              <a:ea typeface="MS PGothic" pitchFamily="34" charset="-128"/>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352800"/>
            <a:ext cx="8789091"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674594"/>
      </p:ext>
    </p:extLst>
  </p:cSld>
  <p:clrMapOvr>
    <a:masterClrMapping/>
  </p:clrMapOvr>
  <p:transition>
    <p:newsfla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en-US" b="1" dirty="0" smtClean="0">
              <a:latin typeface="Copperplate Gothic Bold" pitchFamily="34" charset="0"/>
            </a:endParaRP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smtClean="0">
              <a:ea typeface="MS PGothic" pitchFamily="34" charset="-128"/>
            </a:endParaRPr>
          </a:p>
        </p:txBody>
      </p:sp>
    </p:spTree>
    <p:extLst>
      <p:ext uri="{BB962C8B-B14F-4D97-AF65-F5344CB8AC3E}">
        <p14:creationId xmlns:p14="http://schemas.microsoft.com/office/powerpoint/2010/main" val="519138717"/>
      </p:ext>
    </p:extLst>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Unbiased Estimator</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Definition 9.1</a:t>
                </a:r>
              </a:p>
              <a:p>
                <a:pPr algn="just" eaLnBrk="1" hangingPunct="1">
                  <a:lnSpc>
                    <a:spcPct val="90000"/>
                  </a:lnSpc>
                  <a:buFontTx/>
                  <a:buNone/>
                </a:pPr>
                <a:endParaRPr lang="en-PH" sz="2000" b="1" dirty="0">
                  <a:ea typeface="MS PGothic" pitchFamily="34" charset="-128"/>
                </a:endParaRPr>
              </a:p>
              <a:p>
                <a:pPr algn="just" eaLnBrk="1" hangingPunct="1">
                  <a:lnSpc>
                    <a:spcPct val="90000"/>
                  </a:lnSpc>
                  <a:buFontTx/>
                  <a:buNone/>
                </a:pPr>
                <a:r>
                  <a:rPr lang="en-PH" sz="2000" dirty="0" smtClean="0">
                    <a:ea typeface="MS PGothic" pitchFamily="34" charset="-128"/>
                  </a:rPr>
                  <a:t>A statistic </a:t>
                </a:r>
                <a14:m>
                  <m:oMath xmlns:m="http://schemas.openxmlformats.org/officeDocument/2006/math">
                    <m:acc>
                      <m:accPr>
                        <m:chr m:val="̂"/>
                        <m:ctrlPr>
                          <a:rPr lang="en-PH" sz="2000" i="1" smtClean="0">
                            <a:latin typeface="Cambria Math"/>
                            <a:ea typeface="MS PGothic" pitchFamily="34" charset="-128"/>
                          </a:rPr>
                        </m:ctrlPr>
                      </m:accPr>
                      <m:e>
                        <m:r>
                          <m:rPr>
                            <m:sty m:val="p"/>
                          </m:rPr>
                          <a:rPr lang="el-GR" sz="2000" i="1" smtClean="0">
                            <a:latin typeface="Cambria Math"/>
                            <a:ea typeface="Cambria Math"/>
                          </a:rPr>
                          <m:t>Θ</m:t>
                        </m:r>
                      </m:e>
                    </m:acc>
                  </m:oMath>
                </a14:m>
                <a:r>
                  <a:rPr lang="en-PH" sz="2000" dirty="0" smtClean="0">
                    <a:ea typeface="MS PGothic" pitchFamily="34" charset="-128"/>
                  </a:rPr>
                  <a:t> is said to be an </a:t>
                </a:r>
                <a:r>
                  <a:rPr lang="en-PH" sz="2000" b="1" dirty="0" smtClean="0">
                    <a:ea typeface="MS PGothic" pitchFamily="34" charset="-128"/>
                  </a:rPr>
                  <a:t>unbiased </a:t>
                </a:r>
                <a:r>
                  <a:rPr lang="en-PH" sz="2000" dirty="0" smtClean="0">
                    <a:ea typeface="MS PGothic" pitchFamily="34" charset="-128"/>
                  </a:rPr>
                  <a:t>estimator of the parameter </a:t>
                </a:r>
                <a14:m>
                  <m:oMath xmlns:m="http://schemas.openxmlformats.org/officeDocument/2006/math">
                    <m:r>
                      <a:rPr lang="en-PH" sz="2000" i="1" smtClean="0">
                        <a:latin typeface="Cambria Math"/>
                        <a:ea typeface="Cambria Math"/>
                      </a:rPr>
                      <m:t>𝜃</m:t>
                    </m:r>
                  </m:oMath>
                </a14:m>
                <a:endParaRPr lang="en-PH" sz="2000" dirty="0" smtClean="0">
                  <a:ea typeface="MS PGothic" pitchFamily="34" charset="-128"/>
                </a:endParaRPr>
              </a:p>
              <a:p>
                <a:pPr algn="just" eaLnBrk="1" hangingPunct="1">
                  <a:lnSpc>
                    <a:spcPct val="90000"/>
                  </a:lnSpc>
                  <a:buFontTx/>
                  <a:buNone/>
                </a:pPr>
                <a:r>
                  <a:rPr lang="en-PH" sz="2000" dirty="0" smtClean="0">
                    <a:ea typeface="MS PGothic" pitchFamily="34" charset="-128"/>
                  </a:rPr>
                  <a:t> if</a:t>
                </a:r>
                <a:endParaRPr lang="en-PH" sz="2000" dirty="0">
                  <a:ea typeface="MS PGothic" pitchFamily="34" charset="-128"/>
                </a:endParaRPr>
              </a:p>
              <a:p>
                <a:pPr algn="just" eaLnBrk="1" hangingPunct="1">
                  <a:lnSpc>
                    <a:spcPct val="90000"/>
                  </a:lnSpc>
                  <a:buFontTx/>
                  <a:buNone/>
                </a:pPr>
                <a14:m>
                  <m:oMathPara xmlns:m="http://schemas.openxmlformats.org/officeDocument/2006/math">
                    <m:oMathParaPr>
                      <m:jc m:val="centerGroup"/>
                    </m:oMathParaPr>
                    <m:oMath xmlns:m="http://schemas.openxmlformats.org/officeDocument/2006/math">
                      <m:sSub>
                        <m:sSubPr>
                          <m:ctrlPr>
                            <a:rPr lang="en-PH" sz="2000" b="0" i="1" smtClean="0">
                              <a:latin typeface="Cambria Math"/>
                              <a:ea typeface="Cambria Math"/>
                            </a:rPr>
                          </m:ctrlPr>
                        </m:sSubPr>
                        <m:e>
                          <m:r>
                            <a:rPr lang="en-PH" sz="2000" i="1" smtClean="0">
                              <a:latin typeface="Cambria Math"/>
                              <a:ea typeface="Cambria Math"/>
                            </a:rPr>
                            <m:t>𝜇</m:t>
                          </m:r>
                        </m:e>
                        <m:sub>
                          <m:acc>
                            <m:accPr>
                              <m:chr m:val="̂"/>
                              <m:ctrlPr>
                                <a:rPr lang="en-PH" sz="2000" b="0" i="1" smtClean="0">
                                  <a:latin typeface="Cambria Math"/>
                                  <a:ea typeface="Cambria Math"/>
                                </a:rPr>
                              </m:ctrlPr>
                            </m:accPr>
                            <m:e>
                              <m:r>
                                <m:rPr>
                                  <m:sty m:val="p"/>
                                </m:rPr>
                                <a:rPr lang="el-GR" sz="2000" b="0" i="1" smtClean="0">
                                  <a:latin typeface="Cambria Math"/>
                                  <a:ea typeface="Cambria Math"/>
                                </a:rPr>
                                <m:t>Θ</m:t>
                              </m:r>
                            </m:e>
                          </m:acc>
                        </m:sub>
                      </m:sSub>
                      <m:r>
                        <a:rPr lang="en-PH" sz="2000" b="0" i="1" smtClean="0">
                          <a:latin typeface="Cambria Math"/>
                          <a:ea typeface="Cambria Math"/>
                        </a:rPr>
                        <m:t>=</m:t>
                      </m:r>
                      <m:r>
                        <a:rPr lang="en-PH" sz="2000" b="0" i="1" smtClean="0">
                          <a:latin typeface="Cambria Math"/>
                          <a:ea typeface="Cambria Math"/>
                        </a:rPr>
                        <m:t>𝐸</m:t>
                      </m:r>
                      <m:d>
                        <m:dPr>
                          <m:ctrlPr>
                            <a:rPr lang="en-PH" sz="2000" b="0" i="1" smtClean="0">
                              <a:latin typeface="Cambria Math"/>
                              <a:ea typeface="Cambria Math"/>
                            </a:rPr>
                          </m:ctrlPr>
                        </m:dPr>
                        <m:e>
                          <m:acc>
                            <m:accPr>
                              <m:chr m:val="̂"/>
                              <m:ctrlPr>
                                <a:rPr lang="en-PH" sz="2000" b="0" i="1" smtClean="0">
                                  <a:latin typeface="Cambria Math"/>
                                  <a:ea typeface="Cambria Math"/>
                                </a:rPr>
                              </m:ctrlPr>
                            </m:accPr>
                            <m:e>
                              <m:r>
                                <m:rPr>
                                  <m:sty m:val="p"/>
                                </m:rPr>
                                <a:rPr lang="el-GR" sz="2000" b="0" i="1" smtClean="0">
                                  <a:latin typeface="Cambria Math"/>
                                  <a:ea typeface="Cambria Math"/>
                                </a:rPr>
                                <m:t>Θ</m:t>
                              </m:r>
                            </m:e>
                          </m:acc>
                        </m:e>
                      </m:d>
                      <m:r>
                        <a:rPr lang="en-PH" sz="2000" b="0" i="1" smtClean="0">
                          <a:latin typeface="Cambria Math"/>
                          <a:ea typeface="Cambria Math"/>
                        </a:rPr>
                        <m:t>=</m:t>
                      </m:r>
                      <m:r>
                        <a:rPr lang="en-PH" sz="2000" b="0" i="1" smtClean="0">
                          <a:latin typeface="Cambria Math"/>
                          <a:ea typeface="Cambria Math"/>
                        </a:rPr>
                        <m:t>𝜃</m:t>
                      </m:r>
                      <m:r>
                        <a:rPr lang="en-PH" sz="2000" b="0" i="1" smtClean="0">
                          <a:latin typeface="Cambria Math"/>
                          <a:ea typeface="Cambria Math"/>
                        </a:rPr>
                        <m:t>.</m:t>
                      </m:r>
                    </m:oMath>
                  </m:oMathPara>
                </a14:m>
                <a:endParaRPr lang="en-PH" sz="2000" dirty="0" smtClean="0">
                  <a:ea typeface="MS PGothic" pitchFamily="34" charset="-128"/>
                </a:endParaRP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600200"/>
                <a:ext cx="8001000" cy="4343400"/>
              </a:xfrm>
              <a:blipFill rotWithShape="1">
                <a:blip r:embed="rId2"/>
                <a:stretch>
                  <a:fillRect l="-762" t="-1264"/>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535298055"/>
      </p:ext>
    </p:extLst>
  </p:cSld>
  <p:clrMapOvr>
    <a:masterClrMapping/>
  </p:clrMapOvr>
  <p:transition>
    <p:newsfla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Unbiased Estimator</a:t>
            </a: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9.1 </a:t>
            </a:r>
            <a:r>
              <a:rPr lang="en-PH" sz="2000" dirty="0" smtClean="0">
                <a:ea typeface="MS PGothic" pitchFamily="34" charset="-128"/>
              </a:rPr>
              <a:t>Show that S</a:t>
            </a:r>
            <a:r>
              <a:rPr lang="en-PH" sz="2000" baseline="30000" dirty="0" smtClean="0">
                <a:ea typeface="MS PGothic" pitchFamily="34" charset="-128"/>
              </a:rPr>
              <a:t>2</a:t>
            </a:r>
            <a:r>
              <a:rPr lang="en-PH" sz="2000" dirty="0" smtClean="0">
                <a:ea typeface="MS PGothic" pitchFamily="34" charset="-128"/>
              </a:rPr>
              <a:t> is an unbiased estimator of the parameter </a:t>
            </a:r>
            <a:r>
              <a:rPr lang="el-GR" sz="2000" dirty="0" smtClean="0">
                <a:ea typeface="MS PGothic" pitchFamily="34" charset="-128"/>
              </a:rPr>
              <a:t>σ</a:t>
            </a:r>
            <a:r>
              <a:rPr lang="en-PH" sz="2000" baseline="30000" dirty="0" smtClean="0">
                <a:ea typeface="MS PGothic" pitchFamily="34" charset="-128"/>
              </a:rPr>
              <a:t>2</a:t>
            </a:r>
            <a:r>
              <a:rPr lang="en-PH" sz="2000" dirty="0" smtClean="0">
                <a:ea typeface="MS PGothic" pitchFamily="34" charset="-128"/>
              </a:rPr>
              <a:t>.</a:t>
            </a:r>
          </a:p>
          <a:p>
            <a:pPr algn="just" eaLnBrk="1" hangingPunct="1">
              <a:lnSpc>
                <a:spcPct val="90000"/>
              </a:lnSpc>
              <a:buFontTx/>
              <a:buNone/>
            </a:pPr>
            <a:r>
              <a:rPr lang="en-PH" sz="2000" dirty="0" smtClean="0">
                <a:ea typeface="MS PGothic" pitchFamily="34" charset="-128"/>
              </a:rPr>
              <a:t>Solution:</a:t>
            </a:r>
            <a:endParaRPr lang="en-PH" sz="2000" dirty="0">
              <a:ea typeface="MS PGothic" pitchFamily="34"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5943600" cy="392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0679875"/>
      </p:ext>
    </p:extLst>
  </p:cSld>
  <p:clrMapOvr>
    <a:masterClrMapping/>
  </p:clrMapOvr>
  <p:transition>
    <p:newsfla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Unbiased Estimator</a:t>
            </a:r>
          </a:p>
        </p:txBody>
      </p:sp>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endParaRPr lang="en-PH" sz="2000" dirty="0">
              <a:ea typeface="MS PGothic" pitchFamily="34" charset="-128"/>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45884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114896"/>
      </p:ext>
    </p:extLst>
  </p:cSld>
  <p:clrMapOvr>
    <a:masterClrMapping/>
  </p:clrMapOvr>
  <p:transition>
    <p:newsfla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dirty="0" smtClean="0">
                <a:latin typeface="Copperplate Gothic Bold" pitchFamily="34" charset="0"/>
              </a:rPr>
              <a:t>Unbiased Estimator</a:t>
            </a:r>
          </a:p>
        </p:txBody>
      </p:sp>
      <mc:AlternateContent xmlns:mc="http://schemas.openxmlformats.org/markup-compatibility/2006">
        <mc:Choice xmlns:a14="http://schemas.microsoft.com/office/drawing/2010/main" Requires="a14">
          <p:sp>
            <p:nvSpPr>
              <p:cNvPr id="14339" name="Rectangle 5"/>
              <p:cNvSpPr>
                <a:spLocks noGrp="1" noChangeArrowheads="1"/>
              </p:cNvSpPr>
              <p:nvPr>
                <p:ph type="body" sz="half" idx="1"/>
              </p:nvPr>
            </p:nvSpPr>
            <p:spPr bwMode="auto">
              <a:xfrm>
                <a:off x="609600" y="1600200"/>
                <a:ext cx="8001000" cy="4343400"/>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Definition </a:t>
                </a:r>
                <a:r>
                  <a:rPr lang="en-PH" sz="2000" b="1" dirty="0" smtClean="0">
                    <a:ea typeface="MS PGothic" pitchFamily="34" charset="-128"/>
                  </a:rPr>
                  <a:t>9.2</a:t>
                </a:r>
              </a:p>
              <a:p>
                <a:pPr algn="just" eaLnBrk="1" hangingPunct="1">
                  <a:lnSpc>
                    <a:spcPct val="90000"/>
                  </a:lnSpc>
                  <a:buFontTx/>
                  <a:buNone/>
                </a:pPr>
                <a:endParaRPr lang="en-PH" sz="2000" b="1" dirty="0">
                  <a:ea typeface="MS PGothic" pitchFamily="34" charset="-128"/>
                </a:endParaRPr>
              </a:p>
              <a:p>
                <a:pPr algn="just" eaLnBrk="1" hangingPunct="1">
                  <a:lnSpc>
                    <a:spcPct val="90000"/>
                  </a:lnSpc>
                  <a:buFontTx/>
                  <a:buNone/>
                </a:pPr>
                <a:r>
                  <a:rPr lang="en-PH" sz="2000" dirty="0" smtClean="0">
                    <a:ea typeface="MS PGothic" pitchFamily="34" charset="-128"/>
                  </a:rPr>
                  <a:t>If we consider all possible unbiased estimators of some parameter </a:t>
                </a:r>
                <a14:m>
                  <m:oMath xmlns:m="http://schemas.openxmlformats.org/officeDocument/2006/math">
                    <m:r>
                      <a:rPr lang="en-PH" sz="2000" i="1" smtClean="0">
                        <a:latin typeface="Cambria Math"/>
                        <a:ea typeface="Cambria Math"/>
                      </a:rPr>
                      <m:t>𝜃</m:t>
                    </m:r>
                  </m:oMath>
                </a14:m>
                <a:r>
                  <a:rPr lang="en-PH" sz="2000" dirty="0" smtClean="0">
                    <a:ea typeface="MS PGothic" pitchFamily="34" charset="-128"/>
                  </a:rPr>
                  <a:t>, the one with the smallest variance is called the </a:t>
                </a:r>
                <a:r>
                  <a:rPr lang="en-PH" sz="2000" b="1" dirty="0" smtClean="0">
                    <a:ea typeface="MS PGothic" pitchFamily="34" charset="-128"/>
                  </a:rPr>
                  <a:t>most efficient estimator </a:t>
                </a:r>
                <a:r>
                  <a:rPr lang="en-PH" sz="2000" dirty="0" smtClean="0">
                    <a:ea typeface="MS PGothic" pitchFamily="34" charset="-128"/>
                  </a:rPr>
                  <a:t>of </a:t>
                </a:r>
                <a14:m>
                  <m:oMath xmlns:m="http://schemas.openxmlformats.org/officeDocument/2006/math">
                    <m:r>
                      <a:rPr lang="en-PH" sz="2000" i="1" smtClean="0">
                        <a:latin typeface="Cambria Math"/>
                        <a:ea typeface="Cambria Math"/>
                      </a:rPr>
                      <m:t>𝜃</m:t>
                    </m:r>
                  </m:oMath>
                </a14:m>
                <a:r>
                  <a:rPr lang="en-PH" sz="2000" dirty="0" smtClean="0">
                    <a:ea typeface="MS PGothic" pitchFamily="34" charset="-128"/>
                  </a:rPr>
                  <a:t>.</a:t>
                </a:r>
                <a:endParaRPr lang="en-PH" sz="2000" dirty="0">
                  <a:ea typeface="MS PGothic" pitchFamily="34" charset="-128"/>
                </a:endParaRPr>
              </a:p>
            </p:txBody>
          </p:sp>
        </mc:Choice>
        <mc:Fallback>
          <p:sp>
            <p:nvSpPr>
              <p:cNvPr id="14339" name="Rectangle 5"/>
              <p:cNvSpPr>
                <a:spLocks noGrp="1" noRot="1" noChangeAspect="1" noMove="1" noResize="1" noEditPoints="1" noAdjustHandles="1" noChangeArrowheads="1" noChangeShapeType="1" noTextEdit="1"/>
              </p:cNvSpPr>
              <p:nvPr>
                <p:ph type="body" sz="half" idx="1"/>
              </p:nvPr>
            </p:nvSpPr>
            <p:spPr bwMode="auto">
              <a:xfrm>
                <a:off x="609600" y="1600200"/>
                <a:ext cx="8001000" cy="4343400"/>
              </a:xfrm>
              <a:blipFill rotWithShape="1">
                <a:blip r:embed="rId2"/>
                <a:stretch>
                  <a:fillRect l="-762" t="-1264" r="-1523"/>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H">
                    <a:noFill/>
                  </a:rPr>
                  <a:t> </a:t>
                </a:r>
              </a:p>
            </p:txBody>
          </p:sp>
        </mc:Fallback>
      </mc:AlternateContent>
    </p:spTree>
    <p:extLst>
      <p:ext uri="{BB962C8B-B14F-4D97-AF65-F5344CB8AC3E}">
        <p14:creationId xmlns:p14="http://schemas.microsoft.com/office/powerpoint/2010/main" val="1156362567"/>
      </p:ext>
    </p:extLst>
  </p:cSld>
  <p:clrMapOvr>
    <a:masterClrMapping/>
  </p:clrMapOvr>
  <p:transition>
    <p:newsfla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3716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Confidence interval of </a:t>
            </a:r>
            <a:r>
              <a:rPr lang="el-GR" sz="2000" b="1" dirty="0" smtClean="0">
                <a:ea typeface="MS PGothic" pitchFamily="34" charset="-128"/>
              </a:rPr>
              <a:t>μ</a:t>
            </a:r>
            <a:r>
              <a:rPr lang="en-PH" sz="2000" b="1" dirty="0" smtClean="0">
                <a:ea typeface="MS PGothic" pitchFamily="34" charset="-128"/>
              </a:rPr>
              <a:t>; </a:t>
            </a:r>
            <a:r>
              <a:rPr lang="el-GR" sz="2000" b="1" dirty="0" smtClean="0">
                <a:ea typeface="MS PGothic" pitchFamily="34" charset="-128"/>
              </a:rPr>
              <a:t>σ</a:t>
            </a:r>
            <a:r>
              <a:rPr lang="en-PH" sz="2000" b="1" dirty="0" smtClean="0">
                <a:ea typeface="MS PGothic" pitchFamily="34" charset="-128"/>
              </a:rPr>
              <a:t> known</a:t>
            </a:r>
          </a:p>
          <a:p>
            <a:pPr algn="just" eaLnBrk="1" hangingPunct="1">
              <a:lnSpc>
                <a:spcPct val="90000"/>
              </a:lnSpc>
              <a:buFontTx/>
              <a:buNone/>
            </a:pPr>
            <a:endParaRPr lang="en-PH" sz="2000" dirty="0">
              <a:ea typeface="MS PGothic" pitchFamily="34" charset="-128"/>
            </a:endParaRPr>
          </a:p>
          <a:p>
            <a:pPr algn="just" eaLnBrk="1" hangingPunct="1">
              <a:lnSpc>
                <a:spcPct val="90000"/>
              </a:lnSpc>
              <a:buFontTx/>
              <a:buNone/>
            </a:pPr>
            <a:endParaRPr lang="en-PH" sz="2000" dirty="0" smtClean="0">
              <a:ea typeface="MS PGothic" pitchFamily="34" charset="-128"/>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7724619"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810000"/>
            <a:ext cx="4343400" cy="232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292392"/>
      </p:ext>
    </p:extLst>
  </p:cSld>
  <p:clrMapOvr>
    <a:masterClrMapping/>
  </p:clrMapOvr>
  <p:transition>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300" b="1" dirty="0" smtClean="0">
                <a:latin typeface="Copperplate Gothic Bold" pitchFamily="34" charset="0"/>
              </a:rPr>
              <a:t>Single Sample: Estimating the Mean</a:t>
            </a:r>
          </a:p>
        </p:txBody>
      </p:sp>
      <p:sp>
        <p:nvSpPr>
          <p:cNvPr id="14339" name="Rectangle 5"/>
          <p:cNvSpPr>
            <a:spLocks noGrp="1" noChangeArrowheads="1"/>
          </p:cNvSpPr>
          <p:nvPr>
            <p:ph type="body" sz="half" idx="1"/>
          </p:nvPr>
        </p:nvSpPr>
        <p:spPr bwMode="auto">
          <a:xfrm>
            <a:off x="609600" y="12954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Tx/>
              <a:buNone/>
            </a:pPr>
            <a:r>
              <a:rPr lang="en-PH" sz="2000" b="1" dirty="0" smtClean="0">
                <a:ea typeface="MS PGothic" pitchFamily="34" charset="-128"/>
              </a:rPr>
              <a:t>Example 9.2 </a:t>
            </a:r>
            <a:r>
              <a:rPr lang="en-PH" sz="2000" dirty="0" smtClean="0">
                <a:ea typeface="MS PGothic" pitchFamily="34" charset="-128"/>
              </a:rPr>
              <a:t>The average zinc concentration recovered from a sample of zinc measurements in 36 different locations is found to be 2.6 grams per </a:t>
            </a:r>
            <a:r>
              <a:rPr lang="en-PH" sz="2000" dirty="0" err="1" smtClean="0">
                <a:ea typeface="MS PGothic" pitchFamily="34" charset="-128"/>
              </a:rPr>
              <a:t>milliliter</a:t>
            </a:r>
            <a:r>
              <a:rPr lang="en-PH" sz="2000" dirty="0" smtClean="0">
                <a:ea typeface="MS PGothic" pitchFamily="34" charset="-128"/>
              </a:rPr>
              <a:t>. Find the 95% and 99% confidence intervals for the mean zinc concentration in the river. Assume that the population standard deviation is 0.3.</a:t>
            </a:r>
          </a:p>
          <a:p>
            <a:pPr algn="just" eaLnBrk="1" hangingPunct="1">
              <a:lnSpc>
                <a:spcPct val="90000"/>
              </a:lnSpc>
              <a:buFontTx/>
              <a:buNone/>
            </a:pPr>
            <a:r>
              <a:rPr lang="en-PH" sz="2000" dirty="0" smtClean="0">
                <a:ea typeface="MS PGothic" pitchFamily="34" charset="-128"/>
              </a:rPr>
              <a:t>Solution:</a:t>
            </a:r>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67050"/>
            <a:ext cx="794021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4648200"/>
            <a:ext cx="5867400" cy="198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576875"/>
      </p:ext>
    </p:extLst>
  </p:cSld>
  <p:clrMapOvr>
    <a:masterClrMapping/>
  </p:clrMapOvr>
  <p:transition>
    <p:newsflash/>
  </p:transition>
  <p:timing>
    <p:tnLst>
      <p:par>
        <p:cTn id="1" dur="indefinite" restart="never" nodeType="tmRoot"/>
      </p:par>
    </p:tnLst>
  </p:timing>
</p:sld>
</file>

<file path=ppt/theme/theme1.xml><?xml version="1.0" encoding="utf-8"?>
<a:theme xmlns:a="http://schemas.openxmlformats.org/drawingml/2006/main" name="NEW TRENDS REPORT">
  <a:themeElements>
    <a:clrScheme name="NEW TRENDS REPO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EW TRENDS REPO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AU" sz="4400" b="0" i="0" u="none" strike="noStrike" cap="none" normalizeH="0" baseline="0" smtClean="0">
            <a:ln>
              <a:noFill/>
            </a:ln>
            <a:solidFill>
              <a:schemeClr val="tx2"/>
            </a:solidFill>
            <a:effectLst/>
            <a:latin typeface="Berlin Sans FB Demi" pitchFamily="34" charset="0"/>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AU" sz="4400" b="0" i="0" u="none" strike="noStrike" cap="none" normalizeH="0" baseline="0" smtClean="0">
            <a:ln>
              <a:noFill/>
            </a:ln>
            <a:solidFill>
              <a:schemeClr val="tx2"/>
            </a:solidFill>
            <a:effectLst/>
            <a:latin typeface="Berlin Sans FB Demi" pitchFamily="34" charset="0"/>
          </a:defRPr>
        </a:defPPr>
      </a:lstStyle>
    </a:lnDef>
  </a:objectDefaults>
  <a:extraClrSchemeLst>
    <a:extraClrScheme>
      <a:clrScheme name="NEW TRENDS REPO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TRENDS REPO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TRENDS REPO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TRENDS REPO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TRENDS REPO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TRENDS REPO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TRENDS REPO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TRENDS REPO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TRENDS REPO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TRENDS REPO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TRENDS REPO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TRENDS REPO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TRENDS REPORT</Template>
  <TotalTime>5978</TotalTime>
  <Words>1272</Words>
  <Application>Microsoft Office PowerPoint</Application>
  <PresentationFormat>On-screen Show (4:3)</PresentationFormat>
  <Paragraphs>89</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NEW TRENDS REPORT</vt:lpstr>
      <vt:lpstr>PowerPoint Presentation</vt:lpstr>
      <vt:lpstr>Statistical Inference</vt:lpstr>
      <vt:lpstr>Classical Methods of Estimation</vt:lpstr>
      <vt:lpstr>Unbiased Estimator</vt:lpstr>
      <vt:lpstr>Unbiased Estimator</vt:lpstr>
      <vt:lpstr>Unbiased Estimator</vt:lpstr>
      <vt:lpstr>Unbiased Estimator</vt:lpstr>
      <vt:lpstr>Single Sample: Estimating the Mean</vt:lpstr>
      <vt:lpstr>Single Sample: Estimating the Mean</vt:lpstr>
      <vt:lpstr>Single Sample: Estimating the Mean</vt:lpstr>
      <vt:lpstr>Single Sample: Estimating the Mean</vt:lpstr>
      <vt:lpstr>Single Sample: Estimating the Mean</vt:lpstr>
      <vt:lpstr>Single Sample: Estimating the Mean</vt:lpstr>
      <vt:lpstr>Single Sample: Estimating the Mean</vt:lpstr>
      <vt:lpstr>Two Samples: Estimating the Difference Between Two Means</vt:lpstr>
      <vt:lpstr>Two Samples: Estimating the Difference Between Two Means</vt:lpstr>
      <vt:lpstr>Two Samples: Estimating the Difference Between Two Means</vt:lpstr>
      <vt:lpstr>Two Samples: Estimating the Difference Between Two Means</vt:lpstr>
      <vt:lpstr>Two Samples: Estimating the Difference Between Two Means</vt:lpstr>
      <vt:lpstr>Two Samples: Estimating the Difference Between Two Means</vt:lpstr>
      <vt:lpstr>Single Sample: Estimating a Proportion</vt:lpstr>
      <vt:lpstr>Single Sample: Estimating a Proportion</vt:lpstr>
      <vt:lpstr>Single Sample: Estimating a Proportion</vt:lpstr>
      <vt:lpstr>Single Sample: Estimating a Proportion</vt:lpstr>
      <vt:lpstr>Single Sample: Estimating a Proportion</vt:lpstr>
      <vt:lpstr>Single Sample: Estimating a Proportion</vt:lpstr>
      <vt:lpstr>Single Sample: Estimating a Proportion</vt:lpstr>
      <vt:lpstr>Single Sample: Estimating a Proportion</vt:lpstr>
      <vt:lpstr>Two Samples: Estimating the Difference Between Two Proportions</vt:lpstr>
      <vt:lpstr>Two Samples: Estimating the Difference Between Two Proportions</vt:lpstr>
      <vt:lpstr>Single Sample: Estimating the Variance</vt:lpstr>
      <vt:lpstr>Single Sample: Estimating the Variance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Mapúa Institute of Technology</dc:creator>
  <cp:lastModifiedBy>ronald</cp:lastModifiedBy>
  <cp:revision>292</cp:revision>
  <dcterms:created xsi:type="dcterms:W3CDTF">2007-07-23T05:02:57Z</dcterms:created>
  <dcterms:modified xsi:type="dcterms:W3CDTF">2011-06-09T16:22:32Z</dcterms:modified>
</cp:coreProperties>
</file>